
<file path=[Content_Types].xml><?xml version="1.0" encoding="utf-8"?>
<Types xmlns="http://schemas.openxmlformats.org/package/2006/content-types">
  <Default Extension="png" ContentType="image/png"/>
  <Default Extension="svg" ContentType="image/svg+xml"/>
  <Default Extension="jpeg" ContentType="image/jpeg"/>
  <Default Extension="emf" ContentType="image/x-emf"/>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0" r:id="rId2"/>
  </p:sldMasterIdLst>
  <p:notesMasterIdLst>
    <p:notesMasterId r:id="rId31"/>
  </p:notesMasterIdLst>
  <p:sldIdLst>
    <p:sldId id="294" r:id="rId3"/>
    <p:sldId id="348" r:id="rId4"/>
    <p:sldId id="351" r:id="rId5"/>
    <p:sldId id="352" r:id="rId6"/>
    <p:sldId id="353" r:id="rId7"/>
    <p:sldId id="377" r:id="rId8"/>
    <p:sldId id="375" r:id="rId9"/>
    <p:sldId id="378" r:id="rId10"/>
    <p:sldId id="376" r:id="rId11"/>
    <p:sldId id="379" r:id="rId12"/>
    <p:sldId id="356" r:id="rId13"/>
    <p:sldId id="364" r:id="rId14"/>
    <p:sldId id="357" r:id="rId15"/>
    <p:sldId id="358" r:id="rId16"/>
    <p:sldId id="360" r:id="rId17"/>
    <p:sldId id="380" r:id="rId18"/>
    <p:sldId id="366" r:id="rId19"/>
    <p:sldId id="387" r:id="rId20"/>
    <p:sldId id="368" r:id="rId21"/>
    <p:sldId id="381" r:id="rId22"/>
    <p:sldId id="382" r:id="rId23"/>
    <p:sldId id="383" r:id="rId24"/>
    <p:sldId id="384" r:id="rId25"/>
    <p:sldId id="386" r:id="rId26"/>
    <p:sldId id="371" r:id="rId27"/>
    <p:sldId id="385" r:id="rId28"/>
    <p:sldId id="372" r:id="rId29"/>
    <p:sldId id="373" r:id="rId3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84"/>
    <p:restoredTop sz="66071"/>
  </p:normalViewPr>
  <p:slideViewPr>
    <p:cSldViewPr snapToGrid="0" snapToObjects="1">
      <p:cViewPr varScale="1">
        <p:scale>
          <a:sx n="81" d="100"/>
          <a:sy n="81" d="100"/>
        </p:scale>
        <p:origin x="1160" y="184"/>
      </p:cViewPr>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tableStyles" Target="tableStyles.xml"/><Relationship Id="rId8"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66FBE11-FC8A-C547-A8E4-2EA227C106B8}" type="datetimeFigureOut">
              <a:rPr lang="en-US" smtClean="0"/>
              <a:t>10/24/19</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B90155-814A-CD46-AF05-0499A66EED40}" type="slidenum">
              <a:rPr lang="en-US" smtClean="0"/>
              <a:t>‹#›</a:t>
            </a:fld>
            <a:endParaRPr lang="en-US"/>
          </a:p>
        </p:txBody>
      </p:sp>
    </p:spTree>
    <p:extLst>
      <p:ext uri="{BB962C8B-B14F-4D97-AF65-F5344CB8AC3E}">
        <p14:creationId xmlns:p14="http://schemas.microsoft.com/office/powerpoint/2010/main" val="10292731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Good</a:t>
            </a:r>
            <a:r>
              <a:rPr lang="zh-CN" altLang="en-US" dirty="0"/>
              <a:t> </a:t>
            </a:r>
            <a:r>
              <a:rPr lang="en-US" altLang="zh-CN" dirty="0"/>
              <a:t>morning, everyone. I am Chen </a:t>
            </a:r>
            <a:r>
              <a:rPr lang="en-US" altLang="zh-CN" dirty="0" err="1"/>
              <a:t>gao</a:t>
            </a:r>
            <a:r>
              <a:rPr lang="en-US" altLang="zh-CN" dirty="0"/>
              <a:t> from Tsinghua university, it is my great honor to present our work cross-domain recommendation without sharing user-relevant data. This is a joint work of Tsinghua University, National University of Singapore, and University of Science and Technology of China.</a:t>
            </a:r>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F955F38-D638-0946-908E-EA4C0B742BD8}" type="slidenum">
              <a:rPr kumimoji="1"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1</a:t>
            </a:fld>
            <a:endParaRPr kumimoji="1"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16811094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address these three</a:t>
            </a:r>
            <a:r>
              <a:rPr lang="zh-CN" altLang="en-US" dirty="0"/>
              <a:t> </a:t>
            </a:r>
            <a:r>
              <a:rPr lang="en-US" altLang="zh-CN" dirty="0"/>
              <a:t>challenges, we propose a neural attention transfer recommendation model, shortened as NATR.</a:t>
            </a:r>
          </a:p>
          <a:p>
            <a:endParaRPr lang="en-US" dirty="0"/>
          </a:p>
          <a:p>
            <a:r>
              <a:rPr lang="en-US" dirty="0"/>
              <a:t>There are featured with four special designs.</a:t>
            </a:r>
            <a:r>
              <a:rPr lang="zh-CN" altLang="en-US" dirty="0"/>
              <a:t> </a:t>
            </a:r>
            <a:r>
              <a:rPr lang="en-US" altLang="zh-CN" dirty="0"/>
              <a:t>They are transfer-enhanced embedding, item-level attention, </a:t>
            </a:r>
            <a:r>
              <a:rPr lang="en-US" altLang="zh-CN" dirty="0" err="1"/>
              <a:t>doman</a:t>
            </a:r>
            <a:r>
              <a:rPr lang="en-US" altLang="zh-CN" dirty="0"/>
              <a:t>-level attention, and prediction layer. </a:t>
            </a:r>
          </a:p>
          <a:p>
            <a:endParaRPr lang="en-US" dirty="0"/>
          </a:p>
          <a:p>
            <a:r>
              <a:rPr lang="en-US" dirty="0"/>
              <a:t> Let me to introduce</a:t>
            </a:r>
            <a:r>
              <a:rPr lang="zh-CN" altLang="en-US" dirty="0"/>
              <a:t> </a:t>
            </a:r>
            <a:r>
              <a:rPr lang="en-US" altLang="zh-CN" dirty="0"/>
              <a:t>the NATR model part by part.</a:t>
            </a:r>
            <a:endParaRPr lang="en-US" dirty="0"/>
          </a:p>
        </p:txBody>
      </p:sp>
      <p:sp>
        <p:nvSpPr>
          <p:cNvPr id="4" name="Slide Number Placeholder 3"/>
          <p:cNvSpPr>
            <a:spLocks noGrp="1"/>
          </p:cNvSpPr>
          <p:nvPr>
            <p:ph type="sldNum" sz="quarter" idx="5"/>
          </p:nvPr>
        </p:nvSpPr>
        <p:spPr/>
        <p:txBody>
          <a:bodyPr/>
          <a:lstStyle/>
          <a:p>
            <a:fld id="{A6B90155-814A-CD46-AF05-0499A66EED40}" type="slidenum">
              <a:rPr lang="en-US" smtClean="0"/>
              <a:t>10</a:t>
            </a:fld>
            <a:endParaRPr lang="en-US"/>
          </a:p>
        </p:txBody>
      </p:sp>
    </p:spTree>
    <p:extLst>
      <p:ext uri="{BB962C8B-B14F-4D97-AF65-F5344CB8AC3E}">
        <p14:creationId xmlns:p14="http://schemas.microsoft.com/office/powerpoint/2010/main" val="33056497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First, we introduce the first part, transfer-enhanced embedding layer.</a:t>
            </a:r>
          </a:p>
          <a:p>
            <a:endParaRPr kumimoji="1" lang="en-US" altLang="zh-CN" dirty="0"/>
          </a:p>
          <a:p>
            <a:r>
              <a:rPr kumimoji="1" lang="en-US" altLang="zh-CN" dirty="0"/>
              <a:t>First it is intuitive to build local embedding. We adopt two embedding matrices to map user and item id to dense vectors.</a:t>
            </a:r>
          </a:p>
        </p:txBody>
      </p:sp>
      <p:sp>
        <p:nvSpPr>
          <p:cNvPr id="4" name="幻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F955F38-D638-0946-908E-EA4C0B742BD8}" type="slidenum">
              <a:rPr kumimoji="1"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11</a:t>
            </a:fld>
            <a:endParaRPr kumimoji="1"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19467006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Then we need to consider the transferred embedding.</a:t>
            </a:r>
          </a:p>
          <a:p>
            <a:r>
              <a:rPr kumimoji="1" lang="en-US" altLang="zh-CN" dirty="0"/>
              <a:t>To address the first challenge mentioned before that embeddings of two domains may be different, we adapt the transferred item </a:t>
            </a:r>
            <a:r>
              <a:rPr kumimoji="1" lang="en-US" altLang="zh-CN" dirty="0" err="1"/>
              <a:t>ehabedding</a:t>
            </a:r>
            <a:r>
              <a:rPr kumimoji="1" lang="en-US" altLang="zh-CN" dirty="0"/>
              <a:t> </a:t>
            </a:r>
            <a:r>
              <a:rPr kumimoji="1" lang="en-US" altLang="zh-CN" dirty="0" err="1"/>
              <a:t>dimeision</a:t>
            </a:r>
            <a:r>
              <a:rPr kumimoji="1" lang="en-US" altLang="zh-CN" dirty="0"/>
              <a:t> adaption. Then dimension size will be the same. </a:t>
            </a:r>
          </a:p>
          <a:p>
            <a:endParaRPr kumimoji="1" lang="en-US" altLang="zh-CN" dirty="0"/>
          </a:p>
          <a:p>
            <a:r>
              <a:rPr kumimoji="1" lang="en-US" altLang="zh-CN" dirty="0" err="1"/>
              <a:t>Conisder</a:t>
            </a:r>
            <a:r>
              <a:rPr kumimoji="1" lang="en-US" altLang="zh-CN" dirty="0"/>
              <a:t> user 4 as an example. She interacted with three </a:t>
            </a:r>
            <a:r>
              <a:rPr kumimoji="1" lang="en-US" altLang="zh-CN" dirty="0" err="1"/>
              <a:t>ovetlapped</a:t>
            </a:r>
            <a:r>
              <a:rPr kumimoji="1" lang="en-US" altLang="zh-CN" dirty="0"/>
              <a:t> items 1, 3, and 5 in the target domain.</a:t>
            </a:r>
          </a:p>
          <a:p>
            <a:endParaRPr kumimoji="1" lang="en-US" altLang="zh-CN" dirty="0"/>
          </a:p>
          <a:p>
            <a:r>
              <a:rPr kumimoji="1" lang="en-US" altLang="zh-CN" dirty="0"/>
              <a:t>Then we convert</a:t>
            </a:r>
            <a:r>
              <a:rPr kumimoji="1" lang="zh-CN" altLang="en-US" dirty="0"/>
              <a:t>  </a:t>
            </a:r>
            <a:r>
              <a:rPr kumimoji="1" lang="en-US" altLang="zh-CN" dirty="0"/>
              <a:t>dimension size to make it same with the target domain.</a:t>
            </a:r>
          </a:p>
          <a:p>
            <a:endParaRPr kumimoji="1" lang="en-US" altLang="zh-CN" dirty="0"/>
          </a:p>
          <a:p>
            <a:endParaRPr kumimoji="1" lang="en-US" altLang="zh-CN" dirty="0"/>
          </a:p>
          <a:p>
            <a:r>
              <a:rPr kumimoji="1" lang="en-US" altLang="zh-CN" dirty="0"/>
              <a:t>The challenge 1 is addressed well.</a:t>
            </a:r>
          </a:p>
          <a:p>
            <a:endParaRPr kumimoji="1" lang="en-US" altLang="zh-CN" dirty="0"/>
          </a:p>
        </p:txBody>
      </p:sp>
      <p:sp>
        <p:nvSpPr>
          <p:cNvPr id="4" name="幻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F955F38-D638-0946-908E-EA4C0B742BD8}" type="slidenum">
              <a:rPr kumimoji="1"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12</a:t>
            </a:fld>
            <a:endParaRPr kumimoji="1"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21342096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Then it is the part 2. We want to address the second challenge, that </a:t>
            </a:r>
            <a:r>
              <a:rPr kumimoji="1" lang="en-US" altLang="zh-CN" dirty="0" err="1"/>
              <a:t>imporatance</a:t>
            </a:r>
            <a:r>
              <a:rPr kumimoji="1" lang="en-US" altLang="zh-CN" dirty="0"/>
              <a:t> of transferred item embeddings Is various.</a:t>
            </a:r>
          </a:p>
          <a:p>
            <a:r>
              <a:rPr kumimoji="1" lang="en-US" altLang="zh-CN" dirty="0"/>
              <a:t>To leverage transferred item embedding, we leverage them in item-based CF. manner.</a:t>
            </a:r>
          </a:p>
          <a:p>
            <a:r>
              <a:rPr kumimoji="1" lang="en-US" altLang="zh-CN" dirty="0"/>
              <a:t>For item-based CF, we can use item embeddings of users interaction history to build embedding for her. So we use a weighted sum of 1, 3, and 5’s adapted embedding as a embedding for user 4.</a:t>
            </a:r>
          </a:p>
          <a:p>
            <a:endParaRPr kumimoji="1" lang="en-US" altLang="zh-CN" dirty="0"/>
          </a:p>
          <a:p>
            <a:r>
              <a:rPr kumimoji="1" lang="en-US" altLang="zh-CN" dirty="0"/>
              <a:t>The weight is calculated with a item-level attention network, of which the context is the local user embedding, p4.</a:t>
            </a:r>
          </a:p>
          <a:p>
            <a:endParaRPr kumimoji="1" lang="en-US" altLang="zh-CN" dirty="0"/>
          </a:p>
          <a:p>
            <a:r>
              <a:rPr kumimoji="1" lang="en-US" altLang="zh-CN" dirty="0"/>
              <a:t>Then the challenge 2 is addressed well.</a:t>
            </a:r>
          </a:p>
        </p:txBody>
      </p:sp>
      <p:sp>
        <p:nvSpPr>
          <p:cNvPr id="4" name="幻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F955F38-D638-0946-908E-EA4C0B742BD8}" type="slidenum">
              <a:rPr kumimoji="1"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13</a:t>
            </a:fld>
            <a:endParaRPr kumimoji="1"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39631945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Then it is the part 3.</a:t>
            </a:r>
          </a:p>
          <a:p>
            <a:r>
              <a:rPr kumimoji="1" lang="en-US" altLang="zh-CN" dirty="0"/>
              <a:t>We want to address the challenge 3 that we need to balance the influence of two domains.</a:t>
            </a:r>
          </a:p>
          <a:p>
            <a:r>
              <a:rPr kumimoji="1" lang="en-US" altLang="zh-CN" dirty="0"/>
              <a:t>We have a local user embedding p4 and a build user embedding from transferred knowledge, s4. And we unify them with weighted sum to get the final user embedding</a:t>
            </a:r>
          </a:p>
          <a:p>
            <a:r>
              <a:rPr kumimoji="1" lang="en-US" altLang="zh-CN" dirty="0"/>
              <a:t>Z4. The weight is also calculated from a attention network. Of which the context is the target item’s local embedding. Here it is item 2.</a:t>
            </a:r>
          </a:p>
          <a:p>
            <a:endParaRPr kumimoji="1" lang="en-US" altLang="zh-CN" dirty="0"/>
          </a:p>
          <a:p>
            <a:endParaRPr kumimoji="1" lang="en-US" altLang="zh-CN" dirty="0"/>
          </a:p>
          <a:p>
            <a:r>
              <a:rPr kumimoji="1" lang="en-US" altLang="zh-CN" dirty="0"/>
              <a:t>Then, the challenge3, unclear influence of auxiliary domains’ transferred </a:t>
            </a:r>
            <a:r>
              <a:rPr kumimoji="1" lang="en-US" altLang="zh-CN" dirty="0" err="1"/>
              <a:t>knowledg</a:t>
            </a:r>
            <a:r>
              <a:rPr kumimoji="1" lang="en-US" altLang="zh-CN" dirty="0"/>
              <a:t> is addressed.</a:t>
            </a:r>
            <a:endParaRPr kumimoji="1" lang="zh-CN" altLang="en-US" dirty="0"/>
          </a:p>
        </p:txBody>
      </p:sp>
      <p:sp>
        <p:nvSpPr>
          <p:cNvPr id="4" name="幻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F955F38-D638-0946-908E-EA4C0B742BD8}" type="slidenum">
              <a:rPr kumimoji="1"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14</a:t>
            </a:fld>
            <a:endParaRPr kumimoji="1"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28234276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Finally, it is the part4.</a:t>
            </a:r>
          </a:p>
          <a:p>
            <a:r>
              <a:rPr kumimoji="1" lang="en-US" altLang="zh-CN" dirty="0"/>
              <a:t>We adopt a simple yet effective predictive function, inner product, to get the final prediction. Then we adopt mini-batch training with </a:t>
            </a:r>
            <a:r>
              <a:rPr kumimoji="1" lang="en-US" altLang="zh-CN" dirty="0" err="1"/>
              <a:t>logloss</a:t>
            </a:r>
            <a:r>
              <a:rPr kumimoji="1" lang="en-US" altLang="zh-CN" dirty="0"/>
              <a:t> to optimize the model.</a:t>
            </a:r>
            <a:endParaRPr kumimoji="1" lang="zh-CN" altLang="en-US" dirty="0"/>
          </a:p>
        </p:txBody>
      </p:sp>
      <p:sp>
        <p:nvSpPr>
          <p:cNvPr id="4" name="幻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F955F38-D638-0946-908E-EA4C0B742BD8}" type="slidenum">
              <a:rPr kumimoji="1"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15</a:t>
            </a:fld>
            <a:endParaRPr kumimoji="1"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33780765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review out model.</a:t>
            </a:r>
          </a:p>
          <a:p>
            <a:r>
              <a:rPr lang="en-US" dirty="0"/>
              <a:t>First we </a:t>
            </a:r>
            <a:r>
              <a:rPr lang="en-US" dirty="0" err="1"/>
              <a:t>adap</a:t>
            </a:r>
            <a:r>
              <a:rPr lang="en-US" dirty="0"/>
              <a:t> the </a:t>
            </a:r>
            <a:r>
              <a:rPr lang="en-US" dirty="0" err="1"/>
              <a:t>dimesion</a:t>
            </a:r>
            <a:r>
              <a:rPr lang="en-US" dirty="0"/>
              <a:t> of transferred items embeddings.</a:t>
            </a:r>
          </a:p>
          <a:p>
            <a:r>
              <a:rPr lang="en-US" dirty="0"/>
              <a:t>Then we use item-level attention to calculate a weighted sum to obtain a user embedding</a:t>
            </a:r>
          </a:p>
          <a:p>
            <a:r>
              <a:rPr lang="en-US" dirty="0"/>
              <a:t>Then we use domain-level attention to </a:t>
            </a:r>
            <a:r>
              <a:rPr lang="en-US" dirty="0" err="1"/>
              <a:t>calucate</a:t>
            </a:r>
            <a:r>
              <a:rPr lang="en-US" dirty="0"/>
              <a:t> a weighted sum of the built user embedding and local user embedding. </a:t>
            </a:r>
          </a:p>
          <a:p>
            <a:r>
              <a:rPr lang="en-US" dirty="0"/>
              <a:t>Finally, we use inner product to get prediction.</a:t>
            </a:r>
          </a:p>
        </p:txBody>
      </p:sp>
      <p:sp>
        <p:nvSpPr>
          <p:cNvPr id="4" name="Slide Number Placeholder 3"/>
          <p:cNvSpPr>
            <a:spLocks noGrp="1"/>
          </p:cNvSpPr>
          <p:nvPr>
            <p:ph type="sldNum" sz="quarter" idx="5"/>
          </p:nvPr>
        </p:nvSpPr>
        <p:spPr/>
        <p:txBody>
          <a:bodyPr/>
          <a:lstStyle/>
          <a:p>
            <a:fld id="{A6B90155-814A-CD46-AF05-0499A66EED40}" type="slidenum">
              <a:rPr lang="en-US" smtClean="0"/>
              <a:t>16</a:t>
            </a:fld>
            <a:endParaRPr lang="en-US"/>
          </a:p>
        </p:txBody>
      </p:sp>
    </p:spTree>
    <p:extLst>
      <p:ext uri="{BB962C8B-B14F-4D97-AF65-F5344CB8AC3E}">
        <p14:creationId xmlns:p14="http://schemas.microsoft.com/office/powerpoint/2010/main" val="39742222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We conduct some experiments to testify the effectiveness.</a:t>
            </a:r>
          </a:p>
          <a:p>
            <a:r>
              <a:rPr kumimoji="1" lang="en-US" altLang="zh-CN" dirty="0"/>
              <a:t>We use two real-world dataset which both contains overlapped items across two domains.</a:t>
            </a:r>
          </a:p>
          <a:p>
            <a:endParaRPr kumimoji="1" lang="en-US" altLang="zh-CN" dirty="0"/>
          </a:p>
          <a:p>
            <a:r>
              <a:rPr kumimoji="1" lang="en-US" altLang="zh-CN" dirty="0"/>
              <a:t>First one is movie-lens and Netflix dataset with overlapped </a:t>
            </a:r>
            <a:r>
              <a:rPr kumimoji="1" lang="en-US" altLang="zh-CN" dirty="0" err="1"/>
              <a:t>moies</a:t>
            </a:r>
            <a:r>
              <a:rPr kumimoji="1" lang="en-US" altLang="zh-CN" dirty="0"/>
              <a:t>.</a:t>
            </a:r>
          </a:p>
          <a:p>
            <a:r>
              <a:rPr kumimoji="1" lang="en-US" altLang="zh-CN" dirty="0"/>
              <a:t>Second one is </a:t>
            </a:r>
            <a:r>
              <a:rPr kumimoji="1" lang="en-US" altLang="zh-CN" dirty="0" err="1"/>
              <a:t>tecent-iqi</a:t>
            </a:r>
            <a:r>
              <a:rPr kumimoji="1" lang="en-US" altLang="zh-CN" dirty="0"/>
              <a:t> movie watching </a:t>
            </a:r>
            <a:r>
              <a:rPr kumimoji="1" lang="en-US" altLang="zh-CN" dirty="0" err="1"/>
              <a:t>datastes</a:t>
            </a:r>
            <a:r>
              <a:rPr kumimoji="1" lang="en-US" altLang="zh-CN" dirty="0"/>
              <a:t> with overlapped videos.</a:t>
            </a:r>
          </a:p>
          <a:p>
            <a:endParaRPr kumimoji="1" lang="en-US" altLang="zh-CN" dirty="0"/>
          </a:p>
          <a:p>
            <a:r>
              <a:rPr kumimoji="1" lang="en-US" altLang="zh-CN" dirty="0"/>
              <a:t>We use leave-one-out to split data and adopt top-K </a:t>
            </a:r>
            <a:r>
              <a:rPr kumimoji="1" lang="en-US" altLang="zh-CN" dirty="0" err="1"/>
              <a:t>evalations</a:t>
            </a:r>
            <a:r>
              <a:rPr kumimoji="1" lang="en-US" altLang="zh-CN" dirty="0"/>
              <a:t> metrics, HR and NDCG to evaluate the performance.</a:t>
            </a:r>
          </a:p>
          <a:p>
            <a:endParaRPr kumimoji="1" lang="en-US" altLang="zh-CN" dirty="0"/>
          </a:p>
          <a:p>
            <a:r>
              <a:rPr kumimoji="1" lang="en-US" altLang="zh-CN" dirty="0"/>
              <a:t>We </a:t>
            </a:r>
            <a:r>
              <a:rPr kumimoji="1" lang="en-US" altLang="zh-CN" dirty="0" err="1"/>
              <a:t>comapre</a:t>
            </a:r>
            <a:endParaRPr kumimoji="1" lang="zh-CN" altLang="en-US" dirty="0"/>
          </a:p>
        </p:txBody>
      </p:sp>
      <p:sp>
        <p:nvSpPr>
          <p:cNvPr id="4" name="幻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F955F38-D638-0946-908E-EA4C0B742BD8}" type="slidenum">
              <a:rPr kumimoji="1"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17</a:t>
            </a:fld>
            <a:endParaRPr kumimoji="1"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37309750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We first compare the performance for all methods.</a:t>
            </a:r>
          </a:p>
          <a:p>
            <a:r>
              <a:rPr kumimoji="1" lang="en-US" altLang="zh-CN" dirty="0"/>
              <a:t>There are following </a:t>
            </a:r>
            <a:r>
              <a:rPr kumimoji="1" lang="en-US" altLang="zh-CN" dirty="0" err="1"/>
              <a:t>oberservations</a:t>
            </a:r>
            <a:r>
              <a:rPr kumimoji="1" lang="en-US" altLang="zh-CN" dirty="0"/>
              <a:t>,</a:t>
            </a:r>
          </a:p>
          <a:p>
            <a:endParaRPr kumimoji="1" lang="en-US" altLang="zh-CN" dirty="0"/>
          </a:p>
        </p:txBody>
      </p:sp>
      <p:sp>
        <p:nvSpPr>
          <p:cNvPr id="4" name="幻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F955F38-D638-0946-908E-EA4C0B742BD8}" type="slidenum">
              <a:rPr kumimoji="1"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18</a:t>
            </a:fld>
            <a:endParaRPr kumimoji="1"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40339127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First, </a:t>
            </a:r>
            <a:r>
              <a:rPr kumimoji="1" lang="en-US" altLang="zh-CN" dirty="0" err="1"/>
              <a:t>natr</a:t>
            </a:r>
            <a:r>
              <a:rPr kumimoji="1" lang="en-US" altLang="zh-CN" dirty="0"/>
              <a:t> is better than baselines without sharing user-relevant data.</a:t>
            </a:r>
          </a:p>
          <a:p>
            <a:r>
              <a:rPr kumimoji="1" lang="en-US" altLang="zh-CN" dirty="0"/>
              <a:t>Note that the baseline is </a:t>
            </a:r>
            <a:r>
              <a:rPr kumimoji="1" lang="en-US" altLang="zh-CN" dirty="0" err="1"/>
              <a:t>adaopted</a:t>
            </a:r>
            <a:r>
              <a:rPr kumimoji="1" lang="en-US" altLang="zh-CN" dirty="0"/>
              <a:t> methods since there is no existing solutions for out task.</a:t>
            </a:r>
            <a:endParaRPr kumimoji="1" lang="zh-CN" altLang="en-US" dirty="0"/>
          </a:p>
        </p:txBody>
      </p:sp>
      <p:sp>
        <p:nvSpPr>
          <p:cNvPr id="4" name="幻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F955F38-D638-0946-908E-EA4C0B742BD8}" type="slidenum">
              <a:rPr kumimoji="1"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19</a:t>
            </a:fld>
            <a:endParaRPr kumimoji="1"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9289702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First, let me to introduce the background of this work. </a:t>
            </a:r>
          </a:p>
          <a:p>
            <a:r>
              <a:rPr kumimoji="1" lang="en-US" altLang="zh-CN" dirty="0"/>
              <a:t>In today’s online systems, multiple companies always have overlapped products.</a:t>
            </a:r>
          </a:p>
          <a:p>
            <a:r>
              <a:rPr kumimoji="1" lang="en-US" altLang="zh-CN" dirty="0"/>
              <a:t>For example, there are common point-of-interests in </a:t>
            </a:r>
            <a:r>
              <a:rPr kumimoji="1" lang="en-US" altLang="zh-CN" dirty="0" err="1"/>
              <a:t>Tripadvisor</a:t>
            </a:r>
            <a:r>
              <a:rPr kumimoji="1" lang="en-US" altLang="zh-CN" dirty="0"/>
              <a:t>, Yelp and Foursquare.</a:t>
            </a:r>
          </a:p>
          <a:p>
            <a:r>
              <a:rPr kumimoji="1" lang="en-US" altLang="zh-CN" dirty="0"/>
              <a:t>Another example, there are common movies in IMDb, rotten tomatoes, and </a:t>
            </a:r>
            <a:r>
              <a:rPr kumimoji="1" lang="en-US" altLang="zh-CN" dirty="0" err="1"/>
              <a:t>movielens</a:t>
            </a:r>
            <a:r>
              <a:rPr kumimoji="1" lang="en-US" altLang="zh-CN" dirty="0"/>
              <a:t>.</a:t>
            </a:r>
          </a:p>
          <a:p>
            <a:endParaRPr kumimoji="1" lang="en-US" altLang="zh-CN" dirty="0"/>
          </a:p>
          <a:p>
            <a:r>
              <a:rPr kumimoji="1" lang="en-US" altLang="zh-CN" dirty="0"/>
              <a:t>On the other hand, recommender systems with single-domain‘s behavioral data suffers from two mains issues: data sparsity and cold-start.</a:t>
            </a:r>
          </a:p>
          <a:p>
            <a:r>
              <a:rPr kumimoji="1" lang="en-US" altLang="zh-CN" dirty="0"/>
              <a:t>The auxiliary domain’s user behavior data can help to alleviate them two as the data is enriched.</a:t>
            </a:r>
            <a:endParaRPr kumimoji="1" lang="zh-CN" altLang="en-US" dirty="0"/>
          </a:p>
        </p:txBody>
      </p:sp>
      <p:sp>
        <p:nvSpPr>
          <p:cNvPr id="4" name="幻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F955F38-D638-0946-908E-EA4C0B742BD8}" type="slidenum">
              <a:rPr kumimoji="1"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2</a:t>
            </a:fld>
            <a:endParaRPr kumimoji="1"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27335090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Second, NATR achieve </a:t>
            </a:r>
            <a:r>
              <a:rPr kumimoji="1" lang="en-US" altLang="zh-CN" dirty="0" err="1"/>
              <a:t>simiar</a:t>
            </a:r>
            <a:r>
              <a:rPr kumimoji="1" lang="en-US" altLang="zh-CN" dirty="0"/>
              <a:t> and even better performance compared with </a:t>
            </a:r>
            <a:r>
              <a:rPr kumimoji="1" lang="en-US" altLang="zh-CN" dirty="0" err="1"/>
              <a:t>baselisn</a:t>
            </a:r>
            <a:r>
              <a:rPr kumimoji="1" lang="en-US" altLang="zh-CN" dirty="0"/>
              <a:t> </a:t>
            </a:r>
            <a:r>
              <a:rPr kumimoji="1" lang="en-US" altLang="zh-CN" dirty="0" err="1"/>
              <a:t>shring</a:t>
            </a:r>
            <a:r>
              <a:rPr kumimoji="1" lang="en-US" altLang="zh-CN" dirty="0"/>
              <a:t> user-relevant data, which demonstrate the effectiveness of our model.</a:t>
            </a:r>
            <a:endParaRPr kumimoji="1" lang="zh-CN" altLang="en-US" dirty="0"/>
          </a:p>
        </p:txBody>
      </p:sp>
      <p:sp>
        <p:nvSpPr>
          <p:cNvPr id="4" name="幻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F955F38-D638-0946-908E-EA4C0B742BD8}" type="slidenum">
              <a:rPr kumimoji="1"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20</a:t>
            </a:fld>
            <a:endParaRPr kumimoji="1"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33385884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Third one, NATR is better than NATR-local. NATR-local is a simplified version of our model ,which replace </a:t>
            </a:r>
            <a:r>
              <a:rPr kumimoji="1" lang="en-US" altLang="zh-CN" dirty="0" err="1"/>
              <a:t>tranferrred</a:t>
            </a:r>
            <a:r>
              <a:rPr kumimoji="1" lang="en-US" altLang="zh-CN" dirty="0"/>
              <a:t> item embedding with local item </a:t>
            </a:r>
            <a:r>
              <a:rPr kumimoji="1" lang="en-US" altLang="zh-CN" dirty="0" err="1"/>
              <a:t>emebddibg</a:t>
            </a:r>
            <a:r>
              <a:rPr kumimoji="1" lang="en-US" altLang="zh-CN" dirty="0"/>
              <a:t>.</a:t>
            </a:r>
          </a:p>
          <a:p>
            <a:r>
              <a:rPr kumimoji="1" lang="en-US" altLang="zh-CN" dirty="0"/>
              <a:t>That NATR is better than NATR-local demonstrate the the transferred embedding is </a:t>
            </a:r>
            <a:r>
              <a:rPr kumimoji="1" lang="en-US" altLang="zh-CN" dirty="0" err="1"/>
              <a:t>usefull</a:t>
            </a:r>
            <a:r>
              <a:rPr kumimoji="1" lang="en-US" altLang="zh-CN" dirty="0"/>
              <a:t> and our model can </a:t>
            </a:r>
            <a:r>
              <a:rPr kumimoji="1" lang="en-US" altLang="zh-CN" dirty="0" err="1"/>
              <a:t>extaract</a:t>
            </a:r>
            <a:r>
              <a:rPr kumimoji="1" lang="en-US" altLang="zh-CN" dirty="0"/>
              <a:t> the </a:t>
            </a:r>
            <a:r>
              <a:rPr kumimoji="1" lang="en-US" altLang="zh-CN" dirty="0" err="1"/>
              <a:t>usefull</a:t>
            </a:r>
            <a:r>
              <a:rPr kumimoji="1" lang="en-US" altLang="zh-CN" dirty="0"/>
              <a:t> signal from </a:t>
            </a:r>
            <a:r>
              <a:rPr kumimoji="1" lang="en-US" altLang="zh-CN" dirty="0" err="1"/>
              <a:t>ti</a:t>
            </a:r>
            <a:r>
              <a:rPr kumimoji="1" lang="en-US" altLang="zh-CN" dirty="0"/>
              <a:t>.</a:t>
            </a:r>
            <a:endParaRPr kumimoji="1" lang="zh-CN" altLang="en-US" dirty="0"/>
          </a:p>
        </p:txBody>
      </p:sp>
      <p:sp>
        <p:nvSpPr>
          <p:cNvPr id="4" name="幻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F955F38-D638-0946-908E-EA4C0B742BD8}" type="slidenum">
              <a:rPr kumimoji="1"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21</a:t>
            </a:fld>
            <a:endParaRPr kumimoji="1"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1265011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Then we further study the performance for items with various number of interactions.</a:t>
            </a:r>
          </a:p>
          <a:p>
            <a:r>
              <a:rPr kumimoji="1" lang="en-US" altLang="zh-CN" dirty="0"/>
              <a:t>We divide the items according to the number of interactions, from sparse to dense.</a:t>
            </a:r>
          </a:p>
          <a:p>
            <a:endParaRPr kumimoji="1" lang="en-US" altLang="zh-CN" dirty="0"/>
          </a:p>
          <a:p>
            <a:r>
              <a:rPr kumimoji="1" lang="en-US" altLang="zh-CN" dirty="0"/>
              <a:t>We have following observations.</a:t>
            </a:r>
          </a:p>
          <a:p>
            <a:r>
              <a:rPr kumimoji="1" lang="en-US" altLang="zh-CN" dirty="0"/>
              <a:t>First, our NATR performs well for sparse items, which means out NATR can help alleviate data sparsity issue</a:t>
            </a:r>
          </a:p>
          <a:p>
            <a:endParaRPr kumimoji="1" lang="zh-CN" altLang="en-US" dirty="0"/>
          </a:p>
        </p:txBody>
      </p:sp>
      <p:sp>
        <p:nvSpPr>
          <p:cNvPr id="4" name="幻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F955F38-D638-0946-908E-EA4C0B742BD8}" type="slidenum">
              <a:rPr kumimoji="1"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22</a:t>
            </a:fld>
            <a:endParaRPr kumimoji="1"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17961612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Second, cross-domain methods are always better than single-domain ones. </a:t>
            </a:r>
          </a:p>
          <a:p>
            <a:r>
              <a:rPr kumimoji="1" lang="en-US" altLang="zh-CN" dirty="0"/>
              <a:t>This means cross-domain methods is a good solution for improving recommendation performance.</a:t>
            </a:r>
            <a:endParaRPr kumimoji="1" lang="zh-CN" altLang="en-US" dirty="0"/>
          </a:p>
        </p:txBody>
      </p:sp>
      <p:sp>
        <p:nvSpPr>
          <p:cNvPr id="4" name="幻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F955F38-D638-0946-908E-EA4C0B742BD8}" type="slidenum">
              <a:rPr kumimoji="1"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23</a:t>
            </a:fld>
            <a:endParaRPr kumimoji="1"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82001637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F955F38-D638-0946-908E-EA4C0B742BD8}" type="slidenum">
              <a:rPr kumimoji="1"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24</a:t>
            </a:fld>
            <a:endParaRPr kumimoji="1"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321361931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Finally, we observe the performance when we replace the attention layer  weighted sum.</a:t>
            </a:r>
          </a:p>
          <a:p>
            <a:r>
              <a:rPr kumimoji="1" lang="en-US" altLang="zh-CN" dirty="0"/>
              <a:t>We can observe that removing any one out of two attention layers make recommendation performance worse.</a:t>
            </a:r>
          </a:p>
          <a:p>
            <a:r>
              <a:rPr kumimoji="1" lang="en-US" altLang="zh-CN" dirty="0"/>
              <a:t>Attention </a:t>
            </a:r>
            <a:r>
              <a:rPr kumimoji="1" lang="en-US" altLang="zh-CN" dirty="0" err="1"/>
              <a:t>mehacnism</a:t>
            </a:r>
            <a:r>
              <a:rPr kumimoji="1" lang="en-US" altLang="zh-CN" dirty="0"/>
              <a:t> is effective.</a:t>
            </a:r>
          </a:p>
          <a:p>
            <a:endParaRPr kumimoji="1" lang="en-US" altLang="zh-CN" dirty="0"/>
          </a:p>
        </p:txBody>
      </p:sp>
      <p:sp>
        <p:nvSpPr>
          <p:cNvPr id="4" name="幻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F955F38-D638-0946-908E-EA4C0B742BD8}" type="slidenum">
              <a:rPr kumimoji="1"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25</a:t>
            </a:fld>
            <a:endParaRPr kumimoji="1"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309809419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p</a:t>
            </a:r>
          </a:p>
          <a:p>
            <a:r>
              <a:rPr kumimoji="1" lang="en-US" altLang="zh-CN" dirty="0"/>
              <a:t>We also find that removing domain-level </a:t>
            </a:r>
            <a:r>
              <a:rPr kumimoji="1" lang="en-US" altLang="zh-CN" dirty="0" err="1"/>
              <a:t>performce</a:t>
            </a:r>
            <a:r>
              <a:rPr kumimoji="1" lang="en-US" altLang="zh-CN" dirty="0"/>
              <a:t> better than removing item-level.</a:t>
            </a:r>
          </a:p>
          <a:p>
            <a:endParaRPr kumimoji="1" lang="en-US" altLang="zh-CN" dirty="0"/>
          </a:p>
          <a:p>
            <a:r>
              <a:rPr kumimoji="1" lang="en-US" altLang="zh-CN" dirty="0"/>
              <a:t>This means item-level attention is more significant. It can be explained by that there are more weights need to be learned in the weighted sum of item-</a:t>
            </a:r>
            <a:r>
              <a:rPr kumimoji="1" lang="en-US" altLang="zh-CN" dirty="0" err="1"/>
              <a:t>embedings</a:t>
            </a:r>
            <a:r>
              <a:rPr kumimoji="1" lang="en-US" altLang="zh-CN" dirty="0"/>
              <a:t>.</a:t>
            </a:r>
            <a:endParaRPr kumimoji="1" lang="zh-CN" altLang="en-US" dirty="0"/>
          </a:p>
        </p:txBody>
      </p:sp>
      <p:sp>
        <p:nvSpPr>
          <p:cNvPr id="4" name="幻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F955F38-D638-0946-908E-EA4C0B742BD8}" type="slidenum">
              <a:rPr kumimoji="1"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26</a:t>
            </a:fld>
            <a:endParaRPr kumimoji="1"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100808910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Finally we conclude our work.</a:t>
            </a:r>
          </a:p>
          <a:p>
            <a:r>
              <a:rPr kumimoji="1" lang="en-US" altLang="zh-CN" dirty="0"/>
              <a:t>We 1. 2 .3</a:t>
            </a:r>
            <a:endParaRPr kumimoji="1" lang="zh-CN" altLang="en-US" dirty="0"/>
          </a:p>
        </p:txBody>
      </p:sp>
      <p:sp>
        <p:nvSpPr>
          <p:cNvPr id="4" name="幻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F955F38-D638-0946-908E-EA4C0B742BD8}" type="slidenum">
              <a:rPr kumimoji="1"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27</a:t>
            </a:fld>
            <a:endParaRPr kumimoji="1"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135250761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Thanks for listening. And here is the contact email and website for our lab.</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You can scan the QR code to visit the website directly.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also have a poster presentation this afternoon and looking forward to more discussion in the poster session if you are interested in this work.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Well  a good question.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Sorry. Could you repeat the question.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Well I think we can have an offline discussion due the time limit.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en-US" dirty="0" err="1"/>
              <a:t>Shring</a:t>
            </a:r>
            <a:r>
              <a:rPr lang="en-US" dirty="0"/>
              <a:t> item-</a:t>
            </a:r>
            <a:r>
              <a:rPr lang="en-US" dirty="0" err="1"/>
              <a:t>lelve</a:t>
            </a:r>
            <a:r>
              <a:rPr lang="en-US" dirty="0"/>
              <a:t> is far safer than it</a:t>
            </a: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en-US" dirty="0" err="1"/>
              <a:t>Populariy</a:t>
            </a:r>
            <a:r>
              <a:rPr lang="en-US" dirty="0"/>
              <a:t>. Concern of companies is always the leakage of personalized information.</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F955F38-D638-0946-908E-EA4C0B742BD8}" type="slidenum">
              <a:rPr kumimoji="1"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28</a:t>
            </a:fld>
            <a:endParaRPr kumimoji="1"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32478967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For existing approaches for cross-domain recommendation, there is a common assumption.</a:t>
            </a:r>
          </a:p>
          <a:p>
            <a:r>
              <a:rPr kumimoji="1" lang="en-US" altLang="zh-CN" dirty="0"/>
              <a:t>That is, user behavioral data from the auxiliary domain can be fully shared to the target domain.</a:t>
            </a:r>
          </a:p>
          <a:p>
            <a:endParaRPr kumimoji="1" lang="en-US" altLang="zh-CN" dirty="0"/>
          </a:p>
          <a:p>
            <a:r>
              <a:rPr kumimoji="1" lang="en-US" altLang="zh-CN" dirty="0"/>
              <a:t>We can see this diagram. The user behavior data from auxiliary domain is shared to the target domain. And then existing approaches merge these two parts of behavior data and generate recommendation results.</a:t>
            </a:r>
          </a:p>
          <a:p>
            <a:endParaRPr kumimoji="1" lang="en-US" altLang="zh-CN" dirty="0"/>
          </a:p>
          <a:p>
            <a:r>
              <a:rPr kumimoji="1" lang="en-US" altLang="zh-CN" dirty="0"/>
              <a:t>For this assumption, we have</a:t>
            </a:r>
            <a:r>
              <a:rPr kumimoji="1" lang="zh-CN" altLang="en-US" dirty="0"/>
              <a:t> </a:t>
            </a:r>
            <a:r>
              <a:rPr kumimoji="1" lang="en-US" altLang="zh-CN" dirty="0"/>
              <a:t>a question, Is it really reasonable. The answer is no. First, there is high risk of leaking user privacy as user </a:t>
            </a:r>
            <a:r>
              <a:rPr kumimoji="1" lang="en-US" altLang="zh-CN" dirty="0" err="1"/>
              <a:t>beahviora</a:t>
            </a:r>
            <a:r>
              <a:rPr kumimoji="1" lang="en-US" altLang="zh-CN" dirty="0"/>
              <a:t> data such as purchase behaviors, are highly sensitive and private. Second, since two domains are always operated by difference companies. The </a:t>
            </a:r>
            <a:r>
              <a:rPr kumimoji="1" lang="en-US" altLang="zh-CN" dirty="0" err="1"/>
              <a:t>direcly</a:t>
            </a:r>
            <a:r>
              <a:rPr kumimoji="1" lang="en-US" altLang="zh-CN" dirty="0"/>
              <a:t> sharing of user behavior data will contradict the constraint of company policy.</a:t>
            </a:r>
          </a:p>
          <a:p>
            <a:endParaRPr kumimoji="1" lang="en-US" altLang="zh-CN" dirty="0"/>
          </a:p>
          <a:p>
            <a:endParaRPr kumimoji="1" lang="en-US" altLang="zh-CN" dirty="0"/>
          </a:p>
        </p:txBody>
      </p:sp>
      <p:sp>
        <p:nvSpPr>
          <p:cNvPr id="4" name="幻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F955F38-D638-0946-908E-EA4C0B742BD8}" type="slidenum">
              <a:rPr kumimoji="1"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3</a:t>
            </a:fld>
            <a:endParaRPr kumimoji="1"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40473644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err="1"/>
              <a:t>Thefore</a:t>
            </a:r>
            <a:r>
              <a:rPr kumimoji="1" lang="en-US" altLang="zh-CN" dirty="0"/>
              <a:t>, in the cross-domain recommendation task, user-relevant data can not be shared across-domains</a:t>
            </a:r>
          </a:p>
          <a:p>
            <a:r>
              <a:rPr kumimoji="1" lang="en-US" altLang="zh-CN" dirty="0"/>
              <a:t>This is a new task and it is not easy., </a:t>
            </a:r>
          </a:p>
          <a:p>
            <a:endParaRPr kumimoji="1" lang="en-US" altLang="zh-CN" dirty="0"/>
          </a:p>
          <a:p>
            <a:r>
              <a:rPr kumimoji="1" lang="en-US" altLang="zh-CN" dirty="0"/>
              <a:t>Lets recap latent factor model in recommender system.</a:t>
            </a:r>
          </a:p>
          <a:p>
            <a:r>
              <a:rPr kumimoji="1" lang="en-US" altLang="zh-CN" dirty="0"/>
              <a:t>As this diagram shows, LFM extracts knowledge from user-item </a:t>
            </a:r>
            <a:r>
              <a:rPr kumimoji="1" lang="en-US" altLang="zh-CN" dirty="0" err="1"/>
              <a:t>interacion</a:t>
            </a:r>
            <a:r>
              <a:rPr kumimoji="1" lang="en-US" altLang="zh-CN" dirty="0"/>
              <a:t> matrix. Generate user and items.</a:t>
            </a:r>
          </a:p>
          <a:p>
            <a:r>
              <a:rPr kumimoji="1" lang="en-US" altLang="zh-CN" dirty="0"/>
              <a:t>User embedding encodes user interests, so it is user-relevant</a:t>
            </a:r>
          </a:p>
          <a:p>
            <a:r>
              <a:rPr kumimoji="1" lang="en-US" altLang="zh-CN" dirty="0"/>
              <a:t>and item embedding encodes item features or </a:t>
            </a:r>
            <a:r>
              <a:rPr kumimoji="1" lang="en-US" altLang="zh-CN" dirty="0" err="1"/>
              <a:t>attribtues</a:t>
            </a:r>
            <a:r>
              <a:rPr kumimoji="1" lang="en-US" altLang="zh-CN" dirty="0"/>
              <a:t>, and luckily it is not user-relevant.</a:t>
            </a:r>
          </a:p>
          <a:p>
            <a:endParaRPr kumimoji="1" lang="en-US" altLang="zh-CN" dirty="0"/>
          </a:p>
          <a:p>
            <a:endParaRPr kumimoji="1" lang="en-US" altLang="zh-CN" dirty="0"/>
          </a:p>
          <a:p>
            <a:r>
              <a:rPr kumimoji="1" lang="en-US" altLang="zh-CN" dirty="0"/>
              <a:t>So we propose a solution that transfer item embeddings across domains.</a:t>
            </a:r>
            <a:endParaRPr kumimoji="1" lang="zh-CN" altLang="en-US" dirty="0"/>
          </a:p>
        </p:txBody>
      </p:sp>
      <p:sp>
        <p:nvSpPr>
          <p:cNvPr id="4" name="幻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F955F38-D638-0946-908E-EA4C0B742BD8}" type="slidenum">
              <a:rPr kumimoji="1"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4</a:t>
            </a:fld>
            <a:endParaRPr kumimoji="1"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9489248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Then we propose a general system framework for cross-domain recommendation without sharing user-relevant data.</a:t>
            </a:r>
          </a:p>
          <a:p>
            <a:endParaRPr kumimoji="1" lang="en-US" altLang="zh-CN" dirty="0"/>
          </a:p>
          <a:p>
            <a:r>
              <a:rPr kumimoji="1" lang="en-US" altLang="zh-CN" dirty="0"/>
              <a:t>We have two domains, auxiliary domain and target domain. For each domain, we have users, items and interactions.</a:t>
            </a:r>
          </a:p>
          <a:p>
            <a:endParaRPr kumimoji="1" lang="en-US" altLang="zh-CN" dirty="0"/>
          </a:p>
          <a:p>
            <a:r>
              <a:rPr kumimoji="1" lang="en-US" altLang="zh-CN" dirty="0"/>
              <a:t>This is a 3-step framework. The 1</a:t>
            </a:r>
            <a:r>
              <a:rPr kumimoji="1" lang="en-US" altLang="zh-CN" baseline="30000" dirty="0"/>
              <a:t>st</a:t>
            </a:r>
            <a:r>
              <a:rPr kumimoji="1" lang="en-US" altLang="zh-CN" dirty="0"/>
              <a:t> step, in the auxiliary domain, we </a:t>
            </a:r>
            <a:r>
              <a:rPr kumimoji="1" lang="en-US" altLang="zh-CN" dirty="0" err="1"/>
              <a:t>aplly</a:t>
            </a:r>
            <a:r>
              <a:rPr kumimoji="1" lang="en-US" altLang="zh-CN" dirty="0"/>
              <a:t> a factorization model, such as MF, to obtain the item embeddings.</a:t>
            </a:r>
          </a:p>
          <a:p>
            <a:r>
              <a:rPr kumimoji="1" lang="en-US" altLang="zh-CN" dirty="0"/>
              <a:t>The second step is </a:t>
            </a:r>
            <a:r>
              <a:rPr kumimoji="1" lang="en-US" altLang="zh-CN" dirty="0" err="1"/>
              <a:t>transferreing</a:t>
            </a:r>
            <a:r>
              <a:rPr kumimoji="1" lang="en-US" altLang="zh-CN" dirty="0"/>
              <a:t> </a:t>
            </a:r>
            <a:r>
              <a:rPr kumimoji="1" lang="en-US" altLang="zh-CN" dirty="0" err="1"/>
              <a:t>titem</a:t>
            </a:r>
            <a:r>
              <a:rPr kumimoji="1" lang="en-US" altLang="zh-CN" dirty="0"/>
              <a:t> embeddings to the target domain.</a:t>
            </a:r>
          </a:p>
          <a:p>
            <a:r>
              <a:rPr kumimoji="1" lang="en-US" altLang="zh-CN" dirty="0"/>
              <a:t>The third step is to leverage transferred item embeddings in the target domain.</a:t>
            </a:r>
          </a:p>
          <a:p>
            <a:endParaRPr kumimoji="1" lang="en-US" altLang="zh-CN" dirty="0"/>
          </a:p>
          <a:p>
            <a:r>
              <a:rPr kumimoji="1" lang="en-US" altLang="zh-CN" dirty="0"/>
              <a:t>The framework is general. And it is easier said than be done. There are three main challenges for this framework.</a:t>
            </a:r>
          </a:p>
          <a:p>
            <a:endParaRPr kumimoji="1" lang="en-US" altLang="zh-CN" dirty="0"/>
          </a:p>
          <a:p>
            <a:r>
              <a:rPr kumimoji="1" lang="en-US" altLang="zh-CN" dirty="0"/>
              <a:t>First challenge, the embedding dimension of two domains may be different. AS two domains are operated by two companies. And this makes the transferred embedding can not be directly used.</a:t>
            </a:r>
          </a:p>
        </p:txBody>
      </p:sp>
      <p:sp>
        <p:nvSpPr>
          <p:cNvPr id="4" name="幻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F955F38-D638-0946-908E-EA4C0B742BD8}" type="slidenum">
              <a:rPr kumimoji="1"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5</a:t>
            </a:fld>
            <a:endParaRPr kumimoji="1"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21764521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en-US" altLang="zh-CN" dirty="0"/>
          </a:p>
        </p:txBody>
      </p:sp>
      <p:sp>
        <p:nvSpPr>
          <p:cNvPr id="4" name="幻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F955F38-D638-0946-908E-EA4C0B742BD8}" type="slidenum">
              <a:rPr kumimoji="1"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6</a:t>
            </a:fld>
            <a:endParaRPr kumimoji="1"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1785572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The second challenge. Quality of transferred item embeddings is various.</a:t>
            </a:r>
          </a:p>
          <a:p>
            <a:r>
              <a:rPr kumimoji="1" lang="en-US" altLang="zh-CN" dirty="0"/>
              <a:t>As we know, item embeddings’ quality is closely related to sparsity in training data. Therefore, some transferred item embeddings are </a:t>
            </a:r>
            <a:r>
              <a:rPr kumimoji="1" lang="en-US" altLang="zh-CN" dirty="0" err="1"/>
              <a:t>usefull</a:t>
            </a:r>
            <a:r>
              <a:rPr kumimoji="1" lang="en-US" altLang="zh-CN" dirty="0"/>
              <a:t> and some others are useless. We need to distill the useful signal and filter out useless signals. </a:t>
            </a:r>
          </a:p>
        </p:txBody>
      </p:sp>
      <p:sp>
        <p:nvSpPr>
          <p:cNvPr id="4" name="幻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F955F38-D638-0946-908E-EA4C0B742BD8}" type="slidenum">
              <a:rPr kumimoji="1"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7</a:t>
            </a:fld>
            <a:endParaRPr kumimoji="1"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15121952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en-US" altLang="zh-CN" dirty="0"/>
          </a:p>
        </p:txBody>
      </p:sp>
      <p:sp>
        <p:nvSpPr>
          <p:cNvPr id="4" name="幻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F955F38-D638-0946-908E-EA4C0B742BD8}" type="slidenum">
              <a:rPr kumimoji="1"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8</a:t>
            </a:fld>
            <a:endParaRPr kumimoji="1"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36142485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The third challenge is to </a:t>
            </a:r>
            <a:r>
              <a:rPr kumimoji="1" lang="en-US" altLang="zh-CN" dirty="0" err="1"/>
              <a:t>balacance</a:t>
            </a:r>
            <a:r>
              <a:rPr kumimoji="1" lang="en-US" altLang="zh-CN" dirty="0"/>
              <a:t> the </a:t>
            </a:r>
            <a:r>
              <a:rPr kumimoji="1" lang="en-US" altLang="zh-CN" dirty="0" err="1"/>
              <a:t>influecen</a:t>
            </a:r>
            <a:r>
              <a:rPr kumimoji="1" lang="en-US" altLang="zh-CN" dirty="0"/>
              <a:t> of transfer knowledge extracted from transferred item </a:t>
            </a:r>
            <a:r>
              <a:rPr kumimoji="1" lang="en-US" altLang="zh-CN" dirty="0" err="1"/>
              <a:t>embeddsing</a:t>
            </a:r>
            <a:r>
              <a:rPr kumimoji="1" lang="en-US" altLang="zh-CN" dirty="0"/>
              <a:t> ad local knowledges learned from interactions in the target domain. Since auxiliary domain’s influence is </a:t>
            </a:r>
            <a:r>
              <a:rPr kumimoji="1" lang="en-US" altLang="zh-CN" dirty="0" err="1"/>
              <a:t>unknonw</a:t>
            </a:r>
            <a:r>
              <a:rPr kumimoji="1" lang="en-US" altLang="zh-CN" dirty="0"/>
              <a:t>, this is a </a:t>
            </a:r>
            <a:r>
              <a:rPr kumimoji="1" lang="en-US" altLang="zh-CN" dirty="0" err="1"/>
              <a:t>challgen</a:t>
            </a:r>
            <a:r>
              <a:rPr kumimoji="1" lang="en-US" altLang="zh-CN" dirty="0"/>
              <a:t> for us.</a:t>
            </a:r>
          </a:p>
        </p:txBody>
      </p:sp>
      <p:sp>
        <p:nvSpPr>
          <p:cNvPr id="4" name="幻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F955F38-D638-0946-908E-EA4C0B742BD8}" type="slidenum">
              <a:rPr kumimoji="1"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9</a:t>
            </a:fld>
            <a:endParaRPr kumimoji="1"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29689978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FD7C25-706D-7441-80D4-20449C58AFCD}"/>
              </a:ext>
            </a:extLst>
          </p:cNvPr>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E852DFE0-8F7C-7E41-ADA9-BF0CD2DF4FBB}"/>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6512A9D2-E55D-B74F-A117-A4BE8DEC2A20}"/>
              </a:ext>
            </a:extLst>
          </p:cNvPr>
          <p:cNvSpPr>
            <a:spLocks noGrp="1"/>
          </p:cNvSpPr>
          <p:nvPr>
            <p:ph type="dt" sz="half" idx="10"/>
          </p:nvPr>
        </p:nvSpPr>
        <p:spPr/>
        <p:txBody>
          <a:bodyPr/>
          <a:lstStyle/>
          <a:p>
            <a:fld id="{599C2606-9776-E844-B83B-EE7A9F33CA30}" type="datetimeFigureOut">
              <a:rPr lang="en-US" smtClean="0"/>
              <a:t>10/24/19</a:t>
            </a:fld>
            <a:endParaRPr lang="en-US"/>
          </a:p>
        </p:txBody>
      </p:sp>
      <p:sp>
        <p:nvSpPr>
          <p:cNvPr id="5" name="Footer Placeholder 4">
            <a:extLst>
              <a:ext uri="{FF2B5EF4-FFF2-40B4-BE49-F238E27FC236}">
                <a16:creationId xmlns:a16="http://schemas.microsoft.com/office/drawing/2014/main" id="{B722CF03-EDF0-C341-A9F7-7719A31C2F7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521ADC4-FD4B-954D-8EA9-262152DEB202}"/>
              </a:ext>
            </a:extLst>
          </p:cNvPr>
          <p:cNvSpPr>
            <a:spLocks noGrp="1"/>
          </p:cNvSpPr>
          <p:nvPr>
            <p:ph type="sldNum" sz="quarter" idx="12"/>
          </p:nvPr>
        </p:nvSpPr>
        <p:spPr/>
        <p:txBody>
          <a:bodyPr/>
          <a:lstStyle/>
          <a:p>
            <a:fld id="{14D7CD76-34CB-C343-B29B-A7A28DA3EB78}" type="slidenum">
              <a:rPr lang="en-US" smtClean="0"/>
              <a:t>‹#›</a:t>
            </a:fld>
            <a:endParaRPr lang="en-US"/>
          </a:p>
        </p:txBody>
      </p:sp>
    </p:spTree>
    <p:extLst>
      <p:ext uri="{BB962C8B-B14F-4D97-AF65-F5344CB8AC3E}">
        <p14:creationId xmlns:p14="http://schemas.microsoft.com/office/powerpoint/2010/main" val="14615265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43A2D4-5302-C948-A807-7757E57B01A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AF44887-96F8-134C-81E7-A5361BA0636B}"/>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12A411D-0B20-8949-963D-7E2B8D657581}"/>
              </a:ext>
            </a:extLst>
          </p:cNvPr>
          <p:cNvSpPr>
            <a:spLocks noGrp="1"/>
          </p:cNvSpPr>
          <p:nvPr>
            <p:ph type="dt" sz="half" idx="10"/>
          </p:nvPr>
        </p:nvSpPr>
        <p:spPr/>
        <p:txBody>
          <a:bodyPr/>
          <a:lstStyle/>
          <a:p>
            <a:fld id="{599C2606-9776-E844-B83B-EE7A9F33CA30}" type="datetimeFigureOut">
              <a:rPr lang="en-US" smtClean="0"/>
              <a:t>10/24/19</a:t>
            </a:fld>
            <a:endParaRPr lang="en-US"/>
          </a:p>
        </p:txBody>
      </p:sp>
      <p:sp>
        <p:nvSpPr>
          <p:cNvPr id="5" name="Footer Placeholder 4">
            <a:extLst>
              <a:ext uri="{FF2B5EF4-FFF2-40B4-BE49-F238E27FC236}">
                <a16:creationId xmlns:a16="http://schemas.microsoft.com/office/drawing/2014/main" id="{EC9B5B29-2B71-CC4A-8F46-3D81BE964E8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87556B8-72DA-1344-8F34-C5BA95282CA5}"/>
              </a:ext>
            </a:extLst>
          </p:cNvPr>
          <p:cNvSpPr>
            <a:spLocks noGrp="1"/>
          </p:cNvSpPr>
          <p:nvPr>
            <p:ph type="sldNum" sz="quarter" idx="12"/>
          </p:nvPr>
        </p:nvSpPr>
        <p:spPr/>
        <p:txBody>
          <a:bodyPr/>
          <a:lstStyle/>
          <a:p>
            <a:fld id="{14D7CD76-34CB-C343-B29B-A7A28DA3EB78}" type="slidenum">
              <a:rPr lang="en-US" smtClean="0"/>
              <a:t>‹#›</a:t>
            </a:fld>
            <a:endParaRPr lang="en-US"/>
          </a:p>
        </p:txBody>
      </p:sp>
    </p:spTree>
    <p:extLst>
      <p:ext uri="{BB962C8B-B14F-4D97-AF65-F5344CB8AC3E}">
        <p14:creationId xmlns:p14="http://schemas.microsoft.com/office/powerpoint/2010/main" val="39911048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6D78705-26B2-8947-82C3-06FEB1B34902}"/>
              </a:ext>
            </a:extLst>
          </p:cNvPr>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E3DEC81-D8C5-4B4C-9BDF-A7EF39C9B330}"/>
              </a:ext>
            </a:extLst>
          </p:cNvPr>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179D4F9-69C7-4747-9AE0-F66883A536A3}"/>
              </a:ext>
            </a:extLst>
          </p:cNvPr>
          <p:cNvSpPr>
            <a:spLocks noGrp="1"/>
          </p:cNvSpPr>
          <p:nvPr>
            <p:ph type="dt" sz="half" idx="10"/>
          </p:nvPr>
        </p:nvSpPr>
        <p:spPr/>
        <p:txBody>
          <a:bodyPr/>
          <a:lstStyle/>
          <a:p>
            <a:fld id="{599C2606-9776-E844-B83B-EE7A9F33CA30}" type="datetimeFigureOut">
              <a:rPr lang="en-US" smtClean="0"/>
              <a:t>10/24/19</a:t>
            </a:fld>
            <a:endParaRPr lang="en-US"/>
          </a:p>
        </p:txBody>
      </p:sp>
      <p:sp>
        <p:nvSpPr>
          <p:cNvPr id="5" name="Footer Placeholder 4">
            <a:extLst>
              <a:ext uri="{FF2B5EF4-FFF2-40B4-BE49-F238E27FC236}">
                <a16:creationId xmlns:a16="http://schemas.microsoft.com/office/drawing/2014/main" id="{5D447A40-A1E5-F642-B393-4171DE064D2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BAA2ED-7761-5A4D-8098-BAB18903274D}"/>
              </a:ext>
            </a:extLst>
          </p:cNvPr>
          <p:cNvSpPr>
            <a:spLocks noGrp="1"/>
          </p:cNvSpPr>
          <p:nvPr>
            <p:ph type="sldNum" sz="quarter" idx="12"/>
          </p:nvPr>
        </p:nvSpPr>
        <p:spPr/>
        <p:txBody>
          <a:bodyPr/>
          <a:lstStyle/>
          <a:p>
            <a:fld id="{14D7CD76-34CB-C343-B29B-A7A28DA3EB78}" type="slidenum">
              <a:rPr lang="en-US" smtClean="0"/>
              <a:t>‹#›</a:t>
            </a:fld>
            <a:endParaRPr lang="en-US"/>
          </a:p>
        </p:txBody>
      </p:sp>
    </p:spTree>
    <p:extLst>
      <p:ext uri="{BB962C8B-B14F-4D97-AF65-F5344CB8AC3E}">
        <p14:creationId xmlns:p14="http://schemas.microsoft.com/office/powerpoint/2010/main" val="71398824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endParaRPr lang="en-US" dirty="0"/>
          </a:p>
        </p:txBody>
      </p:sp>
      <p:sp>
        <p:nvSpPr>
          <p:cNvPr id="4" name="Date Placeholder 3"/>
          <p:cNvSpPr>
            <a:spLocks noGrp="1"/>
          </p:cNvSpPr>
          <p:nvPr>
            <p:ph type="dt" sz="half" idx="10"/>
          </p:nvPr>
        </p:nvSpPr>
        <p:spPr/>
        <p:txBody>
          <a:bodyPr/>
          <a:lstStyle/>
          <a:p>
            <a:fld id="{37E411EC-4A55-4F16-863E-7761CA3AD8AB}" type="datetime1">
              <a:rPr lang="zh-CN" altLang="en-US" smtClean="0"/>
              <a:t>2019/10/24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lvl1pPr>
              <a:defRPr sz="2800"/>
            </a:lvl1pPr>
          </a:lstStyle>
          <a:p>
            <a:fld id="{DBF648D4-87EC-4B0F-96CC-B2361512DBC1}" type="slidenum">
              <a:rPr lang="zh-CN" altLang="en-US" smtClean="0"/>
              <a:pPr/>
              <a:t>‹#›</a:t>
            </a:fld>
            <a:endParaRPr lang="zh-CN" altLang="en-US" dirty="0"/>
          </a:p>
        </p:txBody>
      </p:sp>
    </p:spTree>
    <p:extLst>
      <p:ext uri="{BB962C8B-B14F-4D97-AF65-F5344CB8AC3E}">
        <p14:creationId xmlns:p14="http://schemas.microsoft.com/office/powerpoint/2010/main" val="136951776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170C6CC8-2AC8-4117-809D-05E00ABABDCF}" type="datetime1">
              <a:rPr lang="zh-CN" altLang="en-US" smtClean="0"/>
              <a:t>2019/10/24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lvl1pPr>
              <a:defRPr sz="2800"/>
            </a:lvl1pPr>
          </a:lstStyle>
          <a:p>
            <a:fld id="{DBF648D4-87EC-4B0F-96CC-B2361512DBC1}" type="slidenum">
              <a:rPr lang="zh-CN" altLang="en-US" smtClean="0"/>
              <a:pPr/>
              <a:t>‹#›</a:t>
            </a:fld>
            <a:endParaRPr lang="zh-CN" altLang="en-US"/>
          </a:p>
        </p:txBody>
      </p:sp>
    </p:spTree>
    <p:extLst>
      <p:ext uri="{BB962C8B-B14F-4D97-AF65-F5344CB8AC3E}">
        <p14:creationId xmlns:p14="http://schemas.microsoft.com/office/powerpoint/2010/main" val="62867601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FB447A23-E518-4F46-9489-7B65EC917A7E}" type="datetime1">
              <a:rPr lang="zh-CN" altLang="en-US" smtClean="0"/>
              <a:t>2019/10/24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DBF648D4-87EC-4B0F-96CC-B2361512DBC1}" type="slidenum">
              <a:rPr lang="zh-CN" altLang="en-US" smtClean="0"/>
              <a:t>‹#›</a:t>
            </a:fld>
            <a:endParaRPr lang="zh-CN" altLang="en-US"/>
          </a:p>
        </p:txBody>
      </p:sp>
    </p:spTree>
    <p:extLst>
      <p:ext uri="{BB962C8B-B14F-4D97-AF65-F5344CB8AC3E}">
        <p14:creationId xmlns:p14="http://schemas.microsoft.com/office/powerpoint/2010/main" val="23591439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87D6790E-8E18-43EC-89FA-9B6D7E1FFD1D}" type="datetime1">
              <a:rPr lang="zh-CN" altLang="en-US" smtClean="0"/>
              <a:t>2019/10/24</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DBF648D4-87EC-4B0F-96CC-B2361512DBC1}" type="slidenum">
              <a:rPr lang="zh-CN" altLang="en-US" smtClean="0"/>
              <a:t>‹#›</a:t>
            </a:fld>
            <a:endParaRPr lang="zh-CN" altLang="en-US"/>
          </a:p>
        </p:txBody>
      </p:sp>
    </p:spTree>
    <p:extLst>
      <p:ext uri="{BB962C8B-B14F-4D97-AF65-F5344CB8AC3E}">
        <p14:creationId xmlns:p14="http://schemas.microsoft.com/office/powerpoint/2010/main" val="214695647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p:nvPr>
        </p:nvSpPr>
        <p:spPr>
          <a:xfrm>
            <a:off x="629842" y="2505075"/>
            <a:ext cx="3868340"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Content Placeholder 5"/>
          <p:cNvSpPr>
            <a:spLocks noGrp="1"/>
          </p:cNvSpPr>
          <p:nvPr>
            <p:ph sz="quarter" idx="4"/>
          </p:nvPr>
        </p:nvSpPr>
        <p:spPr>
          <a:xfrm>
            <a:off x="4629150" y="2505075"/>
            <a:ext cx="3887391"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8BAEB8B5-D7DC-46D3-B5BC-83DFDC93A895}" type="datetime1">
              <a:rPr lang="zh-CN" altLang="en-US" smtClean="0"/>
              <a:t>2019/10/24</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DBF648D4-87EC-4B0F-96CC-B2361512DBC1}" type="slidenum">
              <a:rPr lang="zh-CN" altLang="en-US" smtClean="0"/>
              <a:t>‹#›</a:t>
            </a:fld>
            <a:endParaRPr lang="zh-CN" altLang="en-US"/>
          </a:p>
        </p:txBody>
      </p:sp>
    </p:spTree>
    <p:extLst>
      <p:ext uri="{BB962C8B-B14F-4D97-AF65-F5344CB8AC3E}">
        <p14:creationId xmlns:p14="http://schemas.microsoft.com/office/powerpoint/2010/main" val="3439921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D79476F2-588C-4941-B0A2-E409A12A7805}" type="datetime1">
              <a:rPr lang="zh-CN" altLang="en-US" smtClean="0"/>
              <a:t>2019/10/24</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DBF648D4-87EC-4B0F-96CC-B2361512DBC1}" type="slidenum">
              <a:rPr lang="zh-CN" altLang="en-US" smtClean="0"/>
              <a:t>‹#›</a:t>
            </a:fld>
            <a:endParaRPr lang="zh-CN" altLang="en-US"/>
          </a:p>
        </p:txBody>
      </p:sp>
    </p:spTree>
    <p:extLst>
      <p:ext uri="{BB962C8B-B14F-4D97-AF65-F5344CB8AC3E}">
        <p14:creationId xmlns:p14="http://schemas.microsoft.com/office/powerpoint/2010/main" val="378778957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34E97F9-C1A0-4D15-AE11-0ADBC9177E50}" type="datetime1">
              <a:rPr lang="zh-CN" altLang="en-US" smtClean="0"/>
              <a:t>2019/10/24</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DBF648D4-87EC-4B0F-96CC-B2361512DBC1}" type="slidenum">
              <a:rPr lang="zh-CN" altLang="en-US" smtClean="0"/>
              <a:t>‹#›</a:t>
            </a:fld>
            <a:endParaRPr lang="zh-CN" altLang="en-US"/>
          </a:p>
        </p:txBody>
      </p:sp>
    </p:spTree>
    <p:extLst>
      <p:ext uri="{BB962C8B-B14F-4D97-AF65-F5344CB8AC3E}">
        <p14:creationId xmlns:p14="http://schemas.microsoft.com/office/powerpoint/2010/main" val="296577849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54BF6BD1-824E-4444-9476-1492E73C9B7B}" type="datetime1">
              <a:rPr lang="zh-CN" altLang="en-US" smtClean="0"/>
              <a:t>2019/10/24</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DBF648D4-87EC-4B0F-96CC-B2361512DBC1}" type="slidenum">
              <a:rPr lang="zh-CN" altLang="en-US" smtClean="0"/>
              <a:t>‹#›</a:t>
            </a:fld>
            <a:endParaRPr lang="zh-CN" altLang="en-US"/>
          </a:p>
        </p:txBody>
      </p:sp>
    </p:spTree>
    <p:extLst>
      <p:ext uri="{BB962C8B-B14F-4D97-AF65-F5344CB8AC3E}">
        <p14:creationId xmlns:p14="http://schemas.microsoft.com/office/powerpoint/2010/main" val="38656153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5A4BF4-CAC3-7643-B971-CB83CECEE97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D0D754E-CCCA-1F4B-BF8B-E842A10C1492}"/>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CF2CB73-99F7-8647-88CD-EF1B5CD4B74E}"/>
              </a:ext>
            </a:extLst>
          </p:cNvPr>
          <p:cNvSpPr>
            <a:spLocks noGrp="1"/>
          </p:cNvSpPr>
          <p:nvPr>
            <p:ph type="dt" sz="half" idx="10"/>
          </p:nvPr>
        </p:nvSpPr>
        <p:spPr/>
        <p:txBody>
          <a:bodyPr/>
          <a:lstStyle/>
          <a:p>
            <a:fld id="{599C2606-9776-E844-B83B-EE7A9F33CA30}" type="datetimeFigureOut">
              <a:rPr lang="en-US" smtClean="0"/>
              <a:t>10/24/19</a:t>
            </a:fld>
            <a:endParaRPr lang="en-US"/>
          </a:p>
        </p:txBody>
      </p:sp>
      <p:sp>
        <p:nvSpPr>
          <p:cNvPr id="5" name="Footer Placeholder 4">
            <a:extLst>
              <a:ext uri="{FF2B5EF4-FFF2-40B4-BE49-F238E27FC236}">
                <a16:creationId xmlns:a16="http://schemas.microsoft.com/office/drawing/2014/main" id="{F9C0A9F3-91AF-E349-8A92-51453411E7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5484413-E76D-0047-A921-6896D18B2C3B}"/>
              </a:ext>
            </a:extLst>
          </p:cNvPr>
          <p:cNvSpPr>
            <a:spLocks noGrp="1"/>
          </p:cNvSpPr>
          <p:nvPr>
            <p:ph type="sldNum" sz="quarter" idx="12"/>
          </p:nvPr>
        </p:nvSpPr>
        <p:spPr/>
        <p:txBody>
          <a:bodyPr/>
          <a:lstStyle/>
          <a:p>
            <a:fld id="{14D7CD76-34CB-C343-B29B-A7A28DA3EB78}" type="slidenum">
              <a:rPr lang="en-US" smtClean="0"/>
              <a:t>‹#›</a:t>
            </a:fld>
            <a:endParaRPr lang="en-US"/>
          </a:p>
        </p:txBody>
      </p:sp>
    </p:spTree>
    <p:extLst>
      <p:ext uri="{BB962C8B-B14F-4D97-AF65-F5344CB8AC3E}">
        <p14:creationId xmlns:p14="http://schemas.microsoft.com/office/powerpoint/2010/main" val="366011466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9B67000E-4041-4BBD-9285-E00533F2C1EF}" type="datetime1">
              <a:rPr lang="zh-CN" altLang="en-US" smtClean="0"/>
              <a:t>2019/10/24</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DBF648D4-87EC-4B0F-96CC-B2361512DBC1}" type="slidenum">
              <a:rPr lang="zh-CN" altLang="en-US" smtClean="0"/>
              <a:t>‹#›</a:t>
            </a:fld>
            <a:endParaRPr lang="zh-CN" altLang="en-US"/>
          </a:p>
        </p:txBody>
      </p:sp>
    </p:spTree>
    <p:extLst>
      <p:ext uri="{BB962C8B-B14F-4D97-AF65-F5344CB8AC3E}">
        <p14:creationId xmlns:p14="http://schemas.microsoft.com/office/powerpoint/2010/main" val="2041396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1E3B7615-7285-4763-839D-C11597E5CF3E}" type="datetime1">
              <a:rPr lang="zh-CN" altLang="en-US" smtClean="0"/>
              <a:t>2019/10/24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DBF648D4-87EC-4B0F-96CC-B2361512DBC1}" type="slidenum">
              <a:rPr lang="zh-CN" altLang="en-US" smtClean="0"/>
              <a:t>‹#›</a:t>
            </a:fld>
            <a:endParaRPr lang="zh-CN" altLang="en-US"/>
          </a:p>
        </p:txBody>
      </p:sp>
    </p:spTree>
    <p:extLst>
      <p:ext uri="{BB962C8B-B14F-4D97-AF65-F5344CB8AC3E}">
        <p14:creationId xmlns:p14="http://schemas.microsoft.com/office/powerpoint/2010/main" val="209015752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2648D015-FE97-44C6-9DAA-449C3FCE8F6F}" type="datetime1">
              <a:rPr lang="zh-CN" altLang="en-US" smtClean="0"/>
              <a:t>2019/10/24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DBF648D4-87EC-4B0F-96CC-B2361512DBC1}" type="slidenum">
              <a:rPr lang="zh-CN" altLang="en-US" smtClean="0"/>
              <a:t>‹#›</a:t>
            </a:fld>
            <a:endParaRPr lang="zh-CN" altLang="en-US"/>
          </a:p>
        </p:txBody>
      </p:sp>
    </p:spTree>
    <p:extLst>
      <p:ext uri="{BB962C8B-B14F-4D97-AF65-F5344CB8AC3E}">
        <p14:creationId xmlns:p14="http://schemas.microsoft.com/office/powerpoint/2010/main" val="20313613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E40556-F27E-0D40-900D-4FCA56759599}"/>
              </a:ext>
            </a:extLst>
          </p:cNvPr>
          <p:cNvSpPr>
            <a:spLocks noGrp="1"/>
          </p:cNvSpPr>
          <p:nvPr>
            <p:ph type="title"/>
          </p:nvPr>
        </p:nvSpPr>
        <p:spPr>
          <a:xfrm>
            <a:off x="623888" y="1709739"/>
            <a:ext cx="7886700" cy="2852737"/>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B15060EB-E53C-E143-AA11-869DC9D58210}"/>
              </a:ext>
            </a:extLst>
          </p:cNvPr>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CEEFC155-98AC-0846-BD0E-822A287A68BD}"/>
              </a:ext>
            </a:extLst>
          </p:cNvPr>
          <p:cNvSpPr>
            <a:spLocks noGrp="1"/>
          </p:cNvSpPr>
          <p:nvPr>
            <p:ph type="dt" sz="half" idx="10"/>
          </p:nvPr>
        </p:nvSpPr>
        <p:spPr/>
        <p:txBody>
          <a:bodyPr/>
          <a:lstStyle/>
          <a:p>
            <a:fld id="{599C2606-9776-E844-B83B-EE7A9F33CA30}" type="datetimeFigureOut">
              <a:rPr lang="en-US" smtClean="0"/>
              <a:t>10/24/19</a:t>
            </a:fld>
            <a:endParaRPr lang="en-US"/>
          </a:p>
        </p:txBody>
      </p:sp>
      <p:sp>
        <p:nvSpPr>
          <p:cNvPr id="5" name="Footer Placeholder 4">
            <a:extLst>
              <a:ext uri="{FF2B5EF4-FFF2-40B4-BE49-F238E27FC236}">
                <a16:creationId xmlns:a16="http://schemas.microsoft.com/office/drawing/2014/main" id="{A45ACA1C-5620-2A4A-9CB0-719FAB019AC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D2D005-0675-3042-9445-4A247D9677A9}"/>
              </a:ext>
            </a:extLst>
          </p:cNvPr>
          <p:cNvSpPr>
            <a:spLocks noGrp="1"/>
          </p:cNvSpPr>
          <p:nvPr>
            <p:ph type="sldNum" sz="quarter" idx="12"/>
          </p:nvPr>
        </p:nvSpPr>
        <p:spPr/>
        <p:txBody>
          <a:bodyPr/>
          <a:lstStyle/>
          <a:p>
            <a:fld id="{14D7CD76-34CB-C343-B29B-A7A28DA3EB78}" type="slidenum">
              <a:rPr lang="en-US" smtClean="0"/>
              <a:t>‹#›</a:t>
            </a:fld>
            <a:endParaRPr lang="en-US"/>
          </a:p>
        </p:txBody>
      </p:sp>
    </p:spTree>
    <p:extLst>
      <p:ext uri="{BB962C8B-B14F-4D97-AF65-F5344CB8AC3E}">
        <p14:creationId xmlns:p14="http://schemas.microsoft.com/office/powerpoint/2010/main" val="10131847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4FC1E8-050C-E14B-9D8A-09B5008B9E5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AE1715A-D766-BE48-A9F0-F3912E3F5B8E}"/>
              </a:ext>
            </a:extLst>
          </p:cNvPr>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9623F61-9397-2D4B-8A6A-88E53B6BA59F}"/>
              </a:ext>
            </a:extLst>
          </p:cNvPr>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4FB69C5-1C0A-FC40-88CB-24B71ABCF062}"/>
              </a:ext>
            </a:extLst>
          </p:cNvPr>
          <p:cNvSpPr>
            <a:spLocks noGrp="1"/>
          </p:cNvSpPr>
          <p:nvPr>
            <p:ph type="dt" sz="half" idx="10"/>
          </p:nvPr>
        </p:nvSpPr>
        <p:spPr/>
        <p:txBody>
          <a:bodyPr/>
          <a:lstStyle/>
          <a:p>
            <a:fld id="{599C2606-9776-E844-B83B-EE7A9F33CA30}" type="datetimeFigureOut">
              <a:rPr lang="en-US" smtClean="0"/>
              <a:t>10/24/19</a:t>
            </a:fld>
            <a:endParaRPr lang="en-US"/>
          </a:p>
        </p:txBody>
      </p:sp>
      <p:sp>
        <p:nvSpPr>
          <p:cNvPr id="6" name="Footer Placeholder 5">
            <a:extLst>
              <a:ext uri="{FF2B5EF4-FFF2-40B4-BE49-F238E27FC236}">
                <a16:creationId xmlns:a16="http://schemas.microsoft.com/office/drawing/2014/main" id="{DB50F004-3106-794A-9236-0C4EE3A7F17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E8DCB06-3EF9-5A41-9E1E-48BF5AC9AF15}"/>
              </a:ext>
            </a:extLst>
          </p:cNvPr>
          <p:cNvSpPr>
            <a:spLocks noGrp="1"/>
          </p:cNvSpPr>
          <p:nvPr>
            <p:ph type="sldNum" sz="quarter" idx="12"/>
          </p:nvPr>
        </p:nvSpPr>
        <p:spPr/>
        <p:txBody>
          <a:bodyPr/>
          <a:lstStyle/>
          <a:p>
            <a:fld id="{14D7CD76-34CB-C343-B29B-A7A28DA3EB78}" type="slidenum">
              <a:rPr lang="en-US" smtClean="0"/>
              <a:t>‹#›</a:t>
            </a:fld>
            <a:endParaRPr lang="en-US"/>
          </a:p>
        </p:txBody>
      </p:sp>
    </p:spTree>
    <p:extLst>
      <p:ext uri="{BB962C8B-B14F-4D97-AF65-F5344CB8AC3E}">
        <p14:creationId xmlns:p14="http://schemas.microsoft.com/office/powerpoint/2010/main" val="40466925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3D15B-1E67-EA41-9A70-7143740B2421}"/>
              </a:ext>
            </a:extLst>
          </p:cNvPr>
          <p:cNvSpPr>
            <a:spLocks noGrp="1"/>
          </p:cNvSpPr>
          <p:nvPr>
            <p:ph type="title"/>
          </p:nvPr>
        </p:nvSpPr>
        <p:spPr>
          <a:xfrm>
            <a:off x="629841" y="365126"/>
            <a:ext cx="78867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DCF3B26-6100-DA44-AABA-1A1E73E008D9}"/>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a:extLst>
              <a:ext uri="{FF2B5EF4-FFF2-40B4-BE49-F238E27FC236}">
                <a16:creationId xmlns:a16="http://schemas.microsoft.com/office/drawing/2014/main" id="{54643FD5-815E-A04F-A44D-848BDBC8B6C3}"/>
              </a:ext>
            </a:extLst>
          </p:cNvPr>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F3ACAD7-2614-274E-9148-72E30592661F}"/>
              </a:ext>
            </a:extLst>
          </p:cNvPr>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a:extLst>
              <a:ext uri="{FF2B5EF4-FFF2-40B4-BE49-F238E27FC236}">
                <a16:creationId xmlns:a16="http://schemas.microsoft.com/office/drawing/2014/main" id="{61EE2C7C-80C7-4848-BD99-CA8F89E59136}"/>
              </a:ext>
            </a:extLst>
          </p:cNvPr>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AE60667-626E-8F40-BD89-BB90787E6355}"/>
              </a:ext>
            </a:extLst>
          </p:cNvPr>
          <p:cNvSpPr>
            <a:spLocks noGrp="1"/>
          </p:cNvSpPr>
          <p:nvPr>
            <p:ph type="dt" sz="half" idx="10"/>
          </p:nvPr>
        </p:nvSpPr>
        <p:spPr/>
        <p:txBody>
          <a:bodyPr/>
          <a:lstStyle/>
          <a:p>
            <a:fld id="{599C2606-9776-E844-B83B-EE7A9F33CA30}" type="datetimeFigureOut">
              <a:rPr lang="en-US" smtClean="0"/>
              <a:t>10/24/19</a:t>
            </a:fld>
            <a:endParaRPr lang="en-US"/>
          </a:p>
        </p:txBody>
      </p:sp>
      <p:sp>
        <p:nvSpPr>
          <p:cNvPr id="8" name="Footer Placeholder 7">
            <a:extLst>
              <a:ext uri="{FF2B5EF4-FFF2-40B4-BE49-F238E27FC236}">
                <a16:creationId xmlns:a16="http://schemas.microsoft.com/office/drawing/2014/main" id="{41D908D8-E2BC-F84F-A2A4-A96DBC4FCE8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B332A93-0CC9-B84C-95F0-74419166082E}"/>
              </a:ext>
            </a:extLst>
          </p:cNvPr>
          <p:cNvSpPr>
            <a:spLocks noGrp="1"/>
          </p:cNvSpPr>
          <p:nvPr>
            <p:ph type="sldNum" sz="quarter" idx="12"/>
          </p:nvPr>
        </p:nvSpPr>
        <p:spPr/>
        <p:txBody>
          <a:bodyPr/>
          <a:lstStyle/>
          <a:p>
            <a:fld id="{14D7CD76-34CB-C343-B29B-A7A28DA3EB78}" type="slidenum">
              <a:rPr lang="en-US" smtClean="0"/>
              <a:t>‹#›</a:t>
            </a:fld>
            <a:endParaRPr lang="en-US"/>
          </a:p>
        </p:txBody>
      </p:sp>
    </p:spTree>
    <p:extLst>
      <p:ext uri="{BB962C8B-B14F-4D97-AF65-F5344CB8AC3E}">
        <p14:creationId xmlns:p14="http://schemas.microsoft.com/office/powerpoint/2010/main" val="8868585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2D05CF-DD1B-FC4A-8D53-1DB8091E4D8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22A4074-BA97-D841-8923-3DE720FEB53F}"/>
              </a:ext>
            </a:extLst>
          </p:cNvPr>
          <p:cNvSpPr>
            <a:spLocks noGrp="1"/>
          </p:cNvSpPr>
          <p:nvPr>
            <p:ph type="dt" sz="half" idx="10"/>
          </p:nvPr>
        </p:nvSpPr>
        <p:spPr/>
        <p:txBody>
          <a:bodyPr/>
          <a:lstStyle/>
          <a:p>
            <a:fld id="{599C2606-9776-E844-B83B-EE7A9F33CA30}" type="datetimeFigureOut">
              <a:rPr lang="en-US" smtClean="0"/>
              <a:t>10/24/19</a:t>
            </a:fld>
            <a:endParaRPr lang="en-US"/>
          </a:p>
        </p:txBody>
      </p:sp>
      <p:sp>
        <p:nvSpPr>
          <p:cNvPr id="4" name="Footer Placeholder 3">
            <a:extLst>
              <a:ext uri="{FF2B5EF4-FFF2-40B4-BE49-F238E27FC236}">
                <a16:creationId xmlns:a16="http://schemas.microsoft.com/office/drawing/2014/main" id="{302A4EEA-D44F-8B41-B576-D573B6365F6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E774728-F9D2-1E43-A960-A3B8F5016AC6}"/>
              </a:ext>
            </a:extLst>
          </p:cNvPr>
          <p:cNvSpPr>
            <a:spLocks noGrp="1"/>
          </p:cNvSpPr>
          <p:nvPr>
            <p:ph type="sldNum" sz="quarter" idx="12"/>
          </p:nvPr>
        </p:nvSpPr>
        <p:spPr/>
        <p:txBody>
          <a:bodyPr/>
          <a:lstStyle/>
          <a:p>
            <a:fld id="{14D7CD76-34CB-C343-B29B-A7A28DA3EB78}" type="slidenum">
              <a:rPr lang="en-US" smtClean="0"/>
              <a:t>‹#›</a:t>
            </a:fld>
            <a:endParaRPr lang="en-US"/>
          </a:p>
        </p:txBody>
      </p:sp>
    </p:spTree>
    <p:extLst>
      <p:ext uri="{BB962C8B-B14F-4D97-AF65-F5344CB8AC3E}">
        <p14:creationId xmlns:p14="http://schemas.microsoft.com/office/powerpoint/2010/main" val="27949494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3BD1B24-078E-F646-8097-1451A85C3BE3}"/>
              </a:ext>
            </a:extLst>
          </p:cNvPr>
          <p:cNvSpPr>
            <a:spLocks noGrp="1"/>
          </p:cNvSpPr>
          <p:nvPr>
            <p:ph type="dt" sz="half" idx="10"/>
          </p:nvPr>
        </p:nvSpPr>
        <p:spPr/>
        <p:txBody>
          <a:bodyPr/>
          <a:lstStyle/>
          <a:p>
            <a:fld id="{599C2606-9776-E844-B83B-EE7A9F33CA30}" type="datetimeFigureOut">
              <a:rPr lang="en-US" smtClean="0"/>
              <a:t>10/24/19</a:t>
            </a:fld>
            <a:endParaRPr lang="en-US"/>
          </a:p>
        </p:txBody>
      </p:sp>
      <p:sp>
        <p:nvSpPr>
          <p:cNvPr id="3" name="Footer Placeholder 2">
            <a:extLst>
              <a:ext uri="{FF2B5EF4-FFF2-40B4-BE49-F238E27FC236}">
                <a16:creationId xmlns:a16="http://schemas.microsoft.com/office/drawing/2014/main" id="{6D835B92-A67B-8342-90F6-CCE53115366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B8FFA4D-54B2-2E45-A504-DEF228A49C4B}"/>
              </a:ext>
            </a:extLst>
          </p:cNvPr>
          <p:cNvSpPr>
            <a:spLocks noGrp="1"/>
          </p:cNvSpPr>
          <p:nvPr>
            <p:ph type="sldNum" sz="quarter" idx="12"/>
          </p:nvPr>
        </p:nvSpPr>
        <p:spPr/>
        <p:txBody>
          <a:bodyPr/>
          <a:lstStyle/>
          <a:p>
            <a:fld id="{14D7CD76-34CB-C343-B29B-A7A28DA3EB78}" type="slidenum">
              <a:rPr lang="en-US" smtClean="0"/>
              <a:t>‹#›</a:t>
            </a:fld>
            <a:endParaRPr lang="en-US"/>
          </a:p>
        </p:txBody>
      </p:sp>
    </p:spTree>
    <p:extLst>
      <p:ext uri="{BB962C8B-B14F-4D97-AF65-F5344CB8AC3E}">
        <p14:creationId xmlns:p14="http://schemas.microsoft.com/office/powerpoint/2010/main" val="467955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A28541-AB6E-FB4E-BA10-5C50F1333FD2}"/>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0B7AA741-B7F9-7547-A257-D99AC305FD26}"/>
              </a:ext>
            </a:extLst>
          </p:cNvPr>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E05DE97-2182-A24D-A646-D0F7F3F82C72}"/>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a:extLst>
              <a:ext uri="{FF2B5EF4-FFF2-40B4-BE49-F238E27FC236}">
                <a16:creationId xmlns:a16="http://schemas.microsoft.com/office/drawing/2014/main" id="{62BC0640-8053-1F4B-B8A7-6DB4C5AEFAA2}"/>
              </a:ext>
            </a:extLst>
          </p:cNvPr>
          <p:cNvSpPr>
            <a:spLocks noGrp="1"/>
          </p:cNvSpPr>
          <p:nvPr>
            <p:ph type="dt" sz="half" idx="10"/>
          </p:nvPr>
        </p:nvSpPr>
        <p:spPr/>
        <p:txBody>
          <a:bodyPr/>
          <a:lstStyle/>
          <a:p>
            <a:fld id="{599C2606-9776-E844-B83B-EE7A9F33CA30}" type="datetimeFigureOut">
              <a:rPr lang="en-US" smtClean="0"/>
              <a:t>10/24/19</a:t>
            </a:fld>
            <a:endParaRPr lang="en-US"/>
          </a:p>
        </p:txBody>
      </p:sp>
      <p:sp>
        <p:nvSpPr>
          <p:cNvPr id="6" name="Footer Placeholder 5">
            <a:extLst>
              <a:ext uri="{FF2B5EF4-FFF2-40B4-BE49-F238E27FC236}">
                <a16:creationId xmlns:a16="http://schemas.microsoft.com/office/drawing/2014/main" id="{6247BB20-D3AA-E445-B48C-23E880F3CD6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AE18964-9081-8E44-8EFD-17FE99E372D7}"/>
              </a:ext>
            </a:extLst>
          </p:cNvPr>
          <p:cNvSpPr>
            <a:spLocks noGrp="1"/>
          </p:cNvSpPr>
          <p:nvPr>
            <p:ph type="sldNum" sz="quarter" idx="12"/>
          </p:nvPr>
        </p:nvSpPr>
        <p:spPr/>
        <p:txBody>
          <a:bodyPr/>
          <a:lstStyle/>
          <a:p>
            <a:fld id="{14D7CD76-34CB-C343-B29B-A7A28DA3EB78}" type="slidenum">
              <a:rPr lang="en-US" smtClean="0"/>
              <a:t>‹#›</a:t>
            </a:fld>
            <a:endParaRPr lang="en-US"/>
          </a:p>
        </p:txBody>
      </p:sp>
    </p:spTree>
    <p:extLst>
      <p:ext uri="{BB962C8B-B14F-4D97-AF65-F5344CB8AC3E}">
        <p14:creationId xmlns:p14="http://schemas.microsoft.com/office/powerpoint/2010/main" val="32369689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789B5F-6EE8-1D44-88C6-6BE8E7546D54}"/>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CD91F890-155E-1744-8E0C-CF5702BA2107}"/>
              </a:ext>
            </a:extLst>
          </p:cNvPr>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AF61F00F-C116-584D-9CBE-6B5D6E9030F1}"/>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a:extLst>
              <a:ext uri="{FF2B5EF4-FFF2-40B4-BE49-F238E27FC236}">
                <a16:creationId xmlns:a16="http://schemas.microsoft.com/office/drawing/2014/main" id="{B8E93017-FC0A-CA41-A942-DB1CCFE49E0C}"/>
              </a:ext>
            </a:extLst>
          </p:cNvPr>
          <p:cNvSpPr>
            <a:spLocks noGrp="1"/>
          </p:cNvSpPr>
          <p:nvPr>
            <p:ph type="dt" sz="half" idx="10"/>
          </p:nvPr>
        </p:nvSpPr>
        <p:spPr/>
        <p:txBody>
          <a:bodyPr/>
          <a:lstStyle/>
          <a:p>
            <a:fld id="{599C2606-9776-E844-B83B-EE7A9F33CA30}" type="datetimeFigureOut">
              <a:rPr lang="en-US" smtClean="0"/>
              <a:t>10/24/19</a:t>
            </a:fld>
            <a:endParaRPr lang="en-US"/>
          </a:p>
        </p:txBody>
      </p:sp>
      <p:sp>
        <p:nvSpPr>
          <p:cNvPr id="6" name="Footer Placeholder 5">
            <a:extLst>
              <a:ext uri="{FF2B5EF4-FFF2-40B4-BE49-F238E27FC236}">
                <a16:creationId xmlns:a16="http://schemas.microsoft.com/office/drawing/2014/main" id="{AC136A1F-2547-DB4E-889C-994C2BFEF9C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3B9DFCD-59D9-7347-8B97-771E54674C7E}"/>
              </a:ext>
            </a:extLst>
          </p:cNvPr>
          <p:cNvSpPr>
            <a:spLocks noGrp="1"/>
          </p:cNvSpPr>
          <p:nvPr>
            <p:ph type="sldNum" sz="quarter" idx="12"/>
          </p:nvPr>
        </p:nvSpPr>
        <p:spPr/>
        <p:txBody>
          <a:bodyPr/>
          <a:lstStyle/>
          <a:p>
            <a:fld id="{14D7CD76-34CB-C343-B29B-A7A28DA3EB78}" type="slidenum">
              <a:rPr lang="en-US" smtClean="0"/>
              <a:t>‹#›</a:t>
            </a:fld>
            <a:endParaRPr lang="en-US"/>
          </a:p>
        </p:txBody>
      </p:sp>
    </p:spTree>
    <p:extLst>
      <p:ext uri="{BB962C8B-B14F-4D97-AF65-F5344CB8AC3E}">
        <p14:creationId xmlns:p14="http://schemas.microsoft.com/office/powerpoint/2010/main" val="13655717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A3CE967-D94A-4C45-9937-BCA8E0E76470}"/>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677CC36-2E99-0143-9C0F-BBD60DBEF992}"/>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5C21E9F-E6A3-7449-84C6-86291609E21D}"/>
              </a:ext>
            </a:extLst>
          </p:cNvPr>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599C2606-9776-E844-B83B-EE7A9F33CA30}" type="datetimeFigureOut">
              <a:rPr lang="en-US" smtClean="0"/>
              <a:t>10/24/19</a:t>
            </a:fld>
            <a:endParaRPr lang="en-US"/>
          </a:p>
        </p:txBody>
      </p:sp>
      <p:sp>
        <p:nvSpPr>
          <p:cNvPr id="5" name="Footer Placeholder 4">
            <a:extLst>
              <a:ext uri="{FF2B5EF4-FFF2-40B4-BE49-F238E27FC236}">
                <a16:creationId xmlns:a16="http://schemas.microsoft.com/office/drawing/2014/main" id="{D5FCF82B-D01F-D24D-BA32-E405A8A15A59}"/>
              </a:ext>
            </a:extLst>
          </p:cNvPr>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F19DE2A-98AF-0141-81FD-5488D56800E7}"/>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14D7CD76-34CB-C343-B29B-A7A28DA3EB78}" type="slidenum">
              <a:rPr lang="en-US" smtClean="0"/>
              <a:t>‹#›</a:t>
            </a:fld>
            <a:endParaRPr lang="en-US"/>
          </a:p>
        </p:txBody>
      </p:sp>
    </p:spTree>
    <p:extLst>
      <p:ext uri="{BB962C8B-B14F-4D97-AF65-F5344CB8AC3E}">
        <p14:creationId xmlns:p14="http://schemas.microsoft.com/office/powerpoint/2010/main" val="20613136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014722F-31BA-4629-AB29-6AE079236DF1}" type="datetime1">
              <a:rPr lang="zh-CN" altLang="en-US" smtClean="0"/>
              <a:t>2019/10/24</a:t>
            </a:fld>
            <a:endParaRPr lang="zh-CN"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BF648D4-87EC-4B0F-96CC-B2361512DBC1}" type="slidenum">
              <a:rPr lang="zh-CN" altLang="en-US" smtClean="0"/>
              <a:t>‹#›</a:t>
            </a:fld>
            <a:endParaRPr lang="zh-CN" altLang="en-US"/>
          </a:p>
        </p:txBody>
      </p:sp>
    </p:spTree>
    <p:extLst>
      <p:ext uri="{BB962C8B-B14F-4D97-AF65-F5344CB8AC3E}">
        <p14:creationId xmlns:p14="http://schemas.microsoft.com/office/powerpoint/2010/main" val="270533496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2.tiff"/></Relationships>
</file>

<file path=ppt/slides/_rels/slide10.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notesSlide" Target="../notesSlides/notesSlide11.xml"/><Relationship Id="rId1" Type="http://schemas.openxmlformats.org/officeDocument/2006/relationships/slideLayout" Target="../slideLayouts/slideLayout13.xml"/><Relationship Id="rId5" Type="http://schemas.openxmlformats.org/officeDocument/2006/relationships/image" Target="../media/image24.emf"/><Relationship Id="rId4" Type="http://schemas.openxmlformats.org/officeDocument/2006/relationships/image" Target="../media/image23.emf"/></Relationships>
</file>

<file path=ppt/slides/_rels/slide12.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12.xml"/><Relationship Id="rId1" Type="http://schemas.openxmlformats.org/officeDocument/2006/relationships/slideLayout" Target="../slideLayouts/slideLayout13.xml"/><Relationship Id="rId4" Type="http://schemas.openxmlformats.org/officeDocument/2006/relationships/image" Target="../media/image26.tiff"/></Relationships>
</file>

<file path=ppt/slides/_rels/slide13.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notesSlide" Target="../notesSlides/notesSlide13.xml"/><Relationship Id="rId1" Type="http://schemas.openxmlformats.org/officeDocument/2006/relationships/slideLayout" Target="../slideLayouts/slideLayout13.xml"/><Relationship Id="rId5" Type="http://schemas.openxmlformats.org/officeDocument/2006/relationships/image" Target="../media/image29.tiff"/><Relationship Id="rId4" Type="http://schemas.openxmlformats.org/officeDocument/2006/relationships/image" Target="../media/image28.emf"/></Relationships>
</file>

<file path=ppt/slides/_rels/slide14.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notesSlide" Target="../notesSlides/notesSlide14.xml"/><Relationship Id="rId1" Type="http://schemas.openxmlformats.org/officeDocument/2006/relationships/slideLayout" Target="../slideLayouts/slideLayout13.xml"/><Relationship Id="rId5" Type="http://schemas.openxmlformats.org/officeDocument/2006/relationships/image" Target="../media/image32.tiff"/><Relationship Id="rId4" Type="http://schemas.openxmlformats.org/officeDocument/2006/relationships/image" Target="../media/image31.emf"/></Relationships>
</file>

<file path=ppt/slides/_rels/slide15.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15.xml"/><Relationship Id="rId1" Type="http://schemas.openxmlformats.org/officeDocument/2006/relationships/slideLayout" Target="../slideLayouts/slideLayout13.xml"/><Relationship Id="rId4" Type="http://schemas.openxmlformats.org/officeDocument/2006/relationships/image" Target="../media/image34.tiff"/></Relationships>
</file>

<file path=ppt/slides/_rels/slide16.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36.tiff"/><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37.tiff"/><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37.tiff"/><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8" Type="http://schemas.openxmlformats.org/officeDocument/2006/relationships/image" Target="../media/image8.jpeg"/><Relationship Id="rId13" Type="http://schemas.openxmlformats.org/officeDocument/2006/relationships/image" Target="../media/image13.png"/><Relationship Id="rId3" Type="http://schemas.openxmlformats.org/officeDocument/2006/relationships/image" Target="../media/image3.png"/><Relationship Id="rId7" Type="http://schemas.openxmlformats.org/officeDocument/2006/relationships/image" Target="../media/image7.svg"/><Relationship Id="rId12"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image" Target="../media/image6.png"/><Relationship Id="rId11" Type="http://schemas.openxmlformats.org/officeDocument/2006/relationships/image" Target="../media/image11.jpeg"/><Relationship Id="rId5" Type="http://schemas.openxmlformats.org/officeDocument/2006/relationships/image" Target="../media/image5.jpeg"/><Relationship Id="rId10" Type="http://schemas.openxmlformats.org/officeDocument/2006/relationships/image" Target="../media/image10.jpeg"/><Relationship Id="rId4" Type="http://schemas.openxmlformats.org/officeDocument/2006/relationships/image" Target="../media/image4.png"/><Relationship Id="rId9" Type="http://schemas.openxmlformats.org/officeDocument/2006/relationships/image" Target="../media/image9.png"/><Relationship Id="rId14" Type="http://schemas.openxmlformats.org/officeDocument/2006/relationships/image" Target="../media/image14.png"/></Relationships>
</file>

<file path=ppt/slides/_rels/slide20.xml.rels><?xml version="1.0" encoding="UTF-8" standalone="yes"?>
<Relationships xmlns="http://schemas.openxmlformats.org/package/2006/relationships"><Relationship Id="rId3" Type="http://schemas.openxmlformats.org/officeDocument/2006/relationships/image" Target="../media/image37.tiff"/><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37.tiff"/><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38.tiff"/><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38.tiff"/><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39.tiff"/><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39.tiff"/><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39.tiff"/><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13.xml"/><Relationship Id="rId5" Type="http://schemas.openxmlformats.org/officeDocument/2006/relationships/image" Target="../media/image18.tiff"/><Relationship Id="rId4" Type="http://schemas.openxmlformats.org/officeDocument/2006/relationships/image" Target="../media/image17.tiff"/></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notesSlide" Target="../notesSlides/notesSlide7.xml"/><Relationship Id="rId1" Type="http://schemas.openxmlformats.org/officeDocument/2006/relationships/slideLayout" Target="../slideLayouts/slideLayout13.xml"/><Relationship Id="rId4" Type="http://schemas.openxmlformats.org/officeDocument/2006/relationships/image" Target="../media/image20.tiff"/></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0" y="2232326"/>
            <a:ext cx="9055510" cy="706378"/>
          </a:xfrm>
        </p:spPr>
        <p:txBody>
          <a:bodyPr vert="horz" lIns="91440" tIns="45720" rIns="91440" bIns="45720" rtlCol="0" anchor="ctr">
            <a:noAutofit/>
          </a:bodyPr>
          <a:lstStyle/>
          <a:p>
            <a:r>
              <a:rPr lang="en-US" altLang="zh-CN" sz="3600" b="1" dirty="0">
                <a:solidFill>
                  <a:schemeClr val="accent5">
                    <a:lumMod val="75000"/>
                  </a:schemeClr>
                </a:solidFill>
                <a:latin typeface="+mn-lt"/>
              </a:rPr>
              <a:t>Cross-domain Recommendation </a:t>
            </a:r>
            <a:br>
              <a:rPr lang="en-US" altLang="zh-CN" sz="3600" b="1" dirty="0">
                <a:solidFill>
                  <a:schemeClr val="accent5">
                    <a:lumMod val="75000"/>
                  </a:schemeClr>
                </a:solidFill>
                <a:latin typeface="+mn-lt"/>
              </a:rPr>
            </a:br>
            <a:r>
              <a:rPr lang="en-US" altLang="zh-CN" sz="3600" b="1" dirty="0">
                <a:solidFill>
                  <a:schemeClr val="accent5">
                    <a:lumMod val="75000"/>
                  </a:schemeClr>
                </a:solidFill>
                <a:latin typeface="+mn-lt"/>
              </a:rPr>
              <a:t>Without Sharing User-relevant Data</a:t>
            </a:r>
            <a:endParaRPr lang="zh-CN" altLang="en-US" sz="3600" b="1" dirty="0">
              <a:solidFill>
                <a:schemeClr val="accent5">
                  <a:lumMod val="75000"/>
                </a:schemeClr>
              </a:solidFill>
              <a:latin typeface="+mn-lt"/>
            </a:endParaRPr>
          </a:p>
        </p:txBody>
      </p:sp>
      <p:cxnSp>
        <p:nvCxnSpPr>
          <p:cNvPr id="7" name="直接连接符 6"/>
          <p:cNvCxnSpPr/>
          <p:nvPr/>
        </p:nvCxnSpPr>
        <p:spPr>
          <a:xfrm>
            <a:off x="332117" y="3337435"/>
            <a:ext cx="849270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副标题 2">
            <a:extLst>
              <a:ext uri="{FF2B5EF4-FFF2-40B4-BE49-F238E27FC236}">
                <a16:creationId xmlns:a16="http://schemas.microsoft.com/office/drawing/2014/main" id="{2975E78E-5088-2B4A-B1C6-D5CE91708A85}"/>
              </a:ext>
            </a:extLst>
          </p:cNvPr>
          <p:cNvSpPr txBox="1">
            <a:spLocks/>
          </p:cNvSpPr>
          <p:nvPr/>
        </p:nvSpPr>
        <p:spPr>
          <a:xfrm>
            <a:off x="195170" y="3623241"/>
            <a:ext cx="9144000" cy="3234759"/>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b="1" i="1" kern="1200">
                <a:solidFill>
                  <a:schemeClr val="tx1"/>
                </a:solidFill>
                <a:latin typeface="Arial" panose="020B0604020202020204" pitchFamily="34" charset="0"/>
                <a:ea typeface="+mn-ea"/>
                <a:cs typeface="Arial" panose="020B060402020202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i="0" kern="1200">
                <a:solidFill>
                  <a:schemeClr val="tx1"/>
                </a:solidFill>
                <a:latin typeface="Arial" panose="020B0604020202020204" pitchFamily="34" charset="0"/>
                <a:ea typeface="+mn-ea"/>
                <a:cs typeface="Arial" panose="020B0604020202020204" pitchFamily="34" charset="0"/>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altLang="zh-CN" sz="2400" b="1" i="1" u="none" strike="noStrike" kern="1200" cap="none" spc="0" normalizeH="0" baseline="0" noProof="0" dirty="0">
                <a:ln>
                  <a:noFill/>
                </a:ln>
                <a:solidFill>
                  <a:sysClr val="windowText" lastClr="000000"/>
                </a:solidFill>
                <a:effectLst/>
                <a:uLnTx/>
                <a:uFillTx/>
                <a:latin typeface="Arial" panose="020B0604020202020204" pitchFamily="34" charset="0"/>
                <a:ea typeface="等线" panose="02010600030101010101" pitchFamily="2" charset="-122"/>
                <a:cs typeface="Arial" panose="020B0604020202020204" pitchFamily="34" charset="0"/>
              </a:rPr>
              <a:t>Chen Gao</a:t>
            </a:r>
            <a:r>
              <a:rPr kumimoji="0" lang="en-US" altLang="zh-CN" sz="2400" b="1" i="1" u="none" strike="noStrike" kern="1200" cap="none" spc="0" normalizeH="0" baseline="30000" noProof="0" dirty="0">
                <a:ln>
                  <a:noFill/>
                </a:ln>
                <a:solidFill>
                  <a:sysClr val="windowText" lastClr="000000"/>
                </a:solidFill>
                <a:effectLst/>
                <a:uLnTx/>
                <a:uFillTx/>
                <a:latin typeface="Arial" panose="020B0604020202020204" pitchFamily="34" charset="0"/>
                <a:ea typeface="等线" panose="02010600030101010101" pitchFamily="2" charset="-122"/>
                <a:cs typeface="Arial" panose="020B0604020202020204" pitchFamily="34" charset="0"/>
              </a:rPr>
              <a:t>1</a:t>
            </a:r>
            <a:r>
              <a:rPr kumimoji="0" lang="en-US" altLang="zh-CN" sz="2400" b="1" i="1" u="none" strike="noStrike" kern="1200" cap="none" spc="0" normalizeH="0" baseline="0" noProof="0" dirty="0">
                <a:ln>
                  <a:noFill/>
                </a:ln>
                <a:solidFill>
                  <a:sysClr val="windowText" lastClr="000000"/>
                </a:solidFill>
                <a:effectLst/>
                <a:uLnTx/>
                <a:uFillTx/>
                <a:latin typeface="Arial" panose="020B0604020202020204" pitchFamily="34" charset="0"/>
                <a:ea typeface="等线" panose="02010600030101010101" pitchFamily="2" charset="-122"/>
                <a:cs typeface="Arial" panose="020B0604020202020204" pitchFamily="34" charset="0"/>
              </a:rPr>
              <a:t>, </a:t>
            </a:r>
            <a:r>
              <a:rPr kumimoji="0" lang="en-US" altLang="zh-CN" sz="2400" b="0" i="1" u="none" strike="noStrike" kern="1200" cap="none" spc="0" normalizeH="0" baseline="0" noProof="0" dirty="0" err="1">
                <a:ln>
                  <a:noFill/>
                </a:ln>
                <a:solidFill>
                  <a:sysClr val="windowText" lastClr="000000"/>
                </a:solidFill>
                <a:effectLst/>
                <a:uLnTx/>
                <a:uFillTx/>
                <a:latin typeface="Arial" panose="020B0604020202020204" pitchFamily="34" charset="0"/>
                <a:ea typeface="等线" panose="02010600030101010101" pitchFamily="2" charset="-122"/>
                <a:cs typeface="Arial" panose="020B0604020202020204" pitchFamily="34" charset="0"/>
              </a:rPr>
              <a:t>Xiangning</a:t>
            </a:r>
            <a:r>
              <a:rPr kumimoji="0" lang="en-US" altLang="zh-CN" sz="2400" b="0" i="1" u="none" strike="noStrike" kern="1200" cap="none" spc="0" normalizeH="0" baseline="0" noProof="0" dirty="0">
                <a:ln>
                  <a:noFill/>
                </a:ln>
                <a:solidFill>
                  <a:sysClr val="windowText" lastClr="000000"/>
                </a:solidFill>
                <a:effectLst/>
                <a:uLnTx/>
                <a:uFillTx/>
                <a:latin typeface="Arial" panose="020B0604020202020204" pitchFamily="34" charset="0"/>
                <a:ea typeface="等线" panose="02010600030101010101" pitchFamily="2" charset="-122"/>
                <a:cs typeface="Arial" panose="020B0604020202020204" pitchFamily="34" charset="0"/>
              </a:rPr>
              <a:t> Chen</a:t>
            </a:r>
            <a:r>
              <a:rPr kumimoji="0" lang="en-US" altLang="zh-CN" sz="2400" b="0" i="1" u="none" strike="noStrike" kern="1200" cap="none" spc="0" normalizeH="0" baseline="30000" noProof="0" dirty="0">
                <a:ln>
                  <a:noFill/>
                </a:ln>
                <a:solidFill>
                  <a:sysClr val="windowText" lastClr="000000"/>
                </a:solidFill>
                <a:effectLst/>
                <a:uLnTx/>
                <a:uFillTx/>
                <a:latin typeface="Arial" panose="020B0604020202020204" pitchFamily="34" charset="0"/>
                <a:ea typeface="等线" panose="02010600030101010101" pitchFamily="2" charset="-122"/>
                <a:cs typeface="Arial" panose="020B0604020202020204" pitchFamily="34" charset="0"/>
              </a:rPr>
              <a:t>1</a:t>
            </a:r>
            <a:r>
              <a:rPr kumimoji="0" lang="en-US" altLang="zh-CN" sz="2400" b="0" i="1" u="none" strike="noStrike" kern="1200" cap="none" spc="0" normalizeH="0" baseline="0" noProof="0" dirty="0">
                <a:ln>
                  <a:noFill/>
                </a:ln>
                <a:solidFill>
                  <a:sysClr val="windowText" lastClr="000000"/>
                </a:solidFill>
                <a:effectLst/>
                <a:uLnTx/>
                <a:uFillTx/>
                <a:latin typeface="Arial" panose="020B0604020202020204" pitchFamily="34" charset="0"/>
                <a:ea typeface="等线" panose="02010600030101010101" pitchFamily="2" charset="-122"/>
                <a:cs typeface="Arial" panose="020B0604020202020204" pitchFamily="34" charset="0"/>
              </a:rPr>
              <a:t>, </a:t>
            </a:r>
            <a:r>
              <a:rPr kumimoji="0" lang="en-US" altLang="zh-CN" sz="2400" b="0" i="1" u="none" strike="noStrike" kern="1200" cap="none" spc="0" normalizeH="0" baseline="0" noProof="0" dirty="0" err="1">
                <a:ln>
                  <a:noFill/>
                </a:ln>
                <a:solidFill>
                  <a:sysClr val="windowText" lastClr="000000"/>
                </a:solidFill>
                <a:effectLst/>
                <a:uLnTx/>
                <a:uFillTx/>
                <a:latin typeface="Arial" panose="020B0604020202020204" pitchFamily="34" charset="0"/>
                <a:ea typeface="等线" panose="02010600030101010101" pitchFamily="2" charset="-122"/>
                <a:cs typeface="Arial" panose="020B0604020202020204" pitchFamily="34" charset="0"/>
              </a:rPr>
              <a:t>Fuli</a:t>
            </a:r>
            <a:r>
              <a:rPr kumimoji="0" lang="en-US" altLang="zh-CN" sz="2400" b="0" i="1" u="none" strike="noStrike" kern="1200" cap="none" spc="0" normalizeH="0" baseline="0" noProof="0" dirty="0">
                <a:ln>
                  <a:noFill/>
                </a:ln>
                <a:solidFill>
                  <a:sysClr val="windowText" lastClr="000000"/>
                </a:solidFill>
                <a:effectLst/>
                <a:uLnTx/>
                <a:uFillTx/>
                <a:latin typeface="Arial" panose="020B0604020202020204" pitchFamily="34" charset="0"/>
                <a:ea typeface="等线" panose="02010600030101010101" pitchFamily="2" charset="-122"/>
                <a:cs typeface="Arial" panose="020B0604020202020204" pitchFamily="34" charset="0"/>
              </a:rPr>
              <a:t> Feng</a:t>
            </a:r>
            <a:r>
              <a:rPr kumimoji="0" lang="en-US" altLang="zh-CN" sz="2400" b="0" i="1" u="none" strike="noStrike" kern="1200" cap="none" spc="0" normalizeH="0" baseline="30000" noProof="0" dirty="0">
                <a:ln>
                  <a:noFill/>
                </a:ln>
                <a:solidFill>
                  <a:sysClr val="windowText" lastClr="000000"/>
                </a:solidFill>
                <a:effectLst/>
                <a:uLnTx/>
                <a:uFillTx/>
                <a:latin typeface="Arial" panose="020B0604020202020204" pitchFamily="34" charset="0"/>
                <a:ea typeface="等线" panose="02010600030101010101" pitchFamily="2" charset="-122"/>
                <a:cs typeface="Arial" panose="020B0604020202020204" pitchFamily="34" charset="0"/>
              </a:rPr>
              <a:t>2</a:t>
            </a:r>
            <a:r>
              <a:rPr kumimoji="0" lang="en-US" altLang="zh-CN" sz="2400" b="0" i="1" u="none" strike="noStrike" kern="1200" cap="none" spc="0" normalizeH="0" baseline="0" noProof="0" dirty="0">
                <a:ln>
                  <a:noFill/>
                </a:ln>
                <a:solidFill>
                  <a:sysClr val="windowText" lastClr="000000"/>
                </a:solidFill>
                <a:effectLst/>
                <a:uLnTx/>
                <a:uFillTx/>
                <a:latin typeface="Arial" panose="020B0604020202020204" pitchFamily="34" charset="0"/>
                <a:ea typeface="等线" panose="02010600030101010101" pitchFamily="2" charset="-122"/>
                <a:cs typeface="Arial" panose="020B0604020202020204" pitchFamily="34" charset="0"/>
              </a:rPr>
              <a:t>, </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altLang="zh-CN" sz="2400" b="0" i="1" u="none" strike="noStrike" kern="1200" cap="none" spc="0" normalizeH="0" baseline="0" noProof="0" dirty="0">
                <a:ln>
                  <a:noFill/>
                </a:ln>
                <a:solidFill>
                  <a:sysClr val="windowText" lastClr="000000"/>
                </a:solidFill>
                <a:effectLst/>
                <a:uLnTx/>
                <a:uFillTx/>
                <a:latin typeface="Arial" panose="020B0604020202020204" pitchFamily="34" charset="0"/>
                <a:ea typeface="等线" panose="02010600030101010101" pitchFamily="2" charset="-122"/>
                <a:cs typeface="Arial" panose="020B0604020202020204" pitchFamily="34" charset="0"/>
              </a:rPr>
              <a:t>Kai Zhao</a:t>
            </a:r>
            <a:r>
              <a:rPr kumimoji="0" lang="en-US" altLang="zh-CN" sz="2400" b="0" i="1" u="none" strike="noStrike" kern="1200" cap="none" spc="0" normalizeH="0" baseline="30000" noProof="0" dirty="0">
                <a:ln>
                  <a:noFill/>
                </a:ln>
                <a:solidFill>
                  <a:sysClr val="windowText" lastClr="000000"/>
                </a:solidFill>
                <a:effectLst/>
                <a:uLnTx/>
                <a:uFillTx/>
                <a:latin typeface="Arial" panose="020B0604020202020204" pitchFamily="34" charset="0"/>
                <a:ea typeface="等线" panose="02010600030101010101" pitchFamily="2" charset="-122"/>
                <a:cs typeface="Arial" panose="020B0604020202020204" pitchFamily="34" charset="0"/>
              </a:rPr>
              <a:t>1</a:t>
            </a:r>
            <a:r>
              <a:rPr kumimoji="0" lang="en-US" altLang="zh-CN" sz="2400" b="0" i="1" u="none" strike="noStrike" kern="1200" cap="none" spc="0" normalizeH="0" baseline="0" noProof="0" dirty="0">
                <a:ln>
                  <a:noFill/>
                </a:ln>
                <a:solidFill>
                  <a:sysClr val="windowText" lastClr="000000"/>
                </a:solidFill>
                <a:effectLst/>
                <a:uLnTx/>
                <a:uFillTx/>
                <a:latin typeface="Arial" panose="020B0604020202020204" pitchFamily="34" charset="0"/>
                <a:ea typeface="等线" panose="02010600030101010101" pitchFamily="2" charset="-122"/>
                <a:cs typeface="Arial" panose="020B0604020202020204" pitchFamily="34" charset="0"/>
              </a:rPr>
              <a:t>, </a:t>
            </a:r>
            <a:r>
              <a:rPr kumimoji="0" lang="en-US" altLang="zh-CN" sz="2400" b="0" i="1" u="none" strike="noStrike" kern="1200" cap="none" spc="0" normalizeH="0" baseline="0" noProof="0" dirty="0" err="1">
                <a:ln>
                  <a:noFill/>
                </a:ln>
                <a:solidFill>
                  <a:sysClr val="windowText" lastClr="000000"/>
                </a:solidFill>
                <a:effectLst/>
                <a:uLnTx/>
                <a:uFillTx/>
                <a:latin typeface="Arial" panose="020B0604020202020204" pitchFamily="34" charset="0"/>
                <a:ea typeface="等线" panose="02010600030101010101" pitchFamily="2" charset="-122"/>
                <a:cs typeface="Arial" panose="020B0604020202020204" pitchFamily="34" charset="0"/>
              </a:rPr>
              <a:t>Xiangnan</a:t>
            </a:r>
            <a:r>
              <a:rPr kumimoji="0" lang="en-US" altLang="zh-CN" sz="2400" b="0" i="1" u="none" strike="noStrike" kern="1200" cap="none" spc="0" normalizeH="0" baseline="0" noProof="0" dirty="0">
                <a:ln>
                  <a:noFill/>
                </a:ln>
                <a:solidFill>
                  <a:sysClr val="windowText" lastClr="000000"/>
                </a:solidFill>
                <a:effectLst/>
                <a:uLnTx/>
                <a:uFillTx/>
                <a:latin typeface="Arial" panose="020B0604020202020204" pitchFamily="34" charset="0"/>
                <a:ea typeface="等线" panose="02010600030101010101" pitchFamily="2" charset="-122"/>
                <a:cs typeface="Arial" panose="020B0604020202020204" pitchFamily="34" charset="0"/>
              </a:rPr>
              <a:t> He</a:t>
            </a:r>
            <a:r>
              <a:rPr kumimoji="0" lang="en-US" altLang="zh-CN" sz="2400" b="0" i="1" u="none" strike="noStrike" kern="1200" cap="none" spc="0" normalizeH="0" baseline="30000" noProof="0" dirty="0">
                <a:ln>
                  <a:noFill/>
                </a:ln>
                <a:solidFill>
                  <a:sysClr val="windowText" lastClr="000000"/>
                </a:solidFill>
                <a:effectLst/>
                <a:uLnTx/>
                <a:uFillTx/>
                <a:latin typeface="Arial" panose="020B0604020202020204" pitchFamily="34" charset="0"/>
                <a:ea typeface="等线" panose="02010600030101010101" pitchFamily="2" charset="-122"/>
                <a:cs typeface="Arial" panose="020B0604020202020204" pitchFamily="34" charset="0"/>
              </a:rPr>
              <a:t>3</a:t>
            </a:r>
            <a:r>
              <a:rPr kumimoji="0" lang="en-US" altLang="zh-CN" sz="2400" b="0" i="1" u="none" strike="noStrike" kern="1200" cap="none" spc="0" normalizeH="0" baseline="0" noProof="0" dirty="0">
                <a:ln>
                  <a:noFill/>
                </a:ln>
                <a:solidFill>
                  <a:sysClr val="windowText" lastClr="000000"/>
                </a:solidFill>
                <a:effectLst/>
                <a:uLnTx/>
                <a:uFillTx/>
                <a:latin typeface="Arial" panose="020B0604020202020204" pitchFamily="34" charset="0"/>
                <a:ea typeface="等线" panose="02010600030101010101" pitchFamily="2" charset="-122"/>
                <a:cs typeface="Arial" panose="020B0604020202020204" pitchFamily="34" charset="0"/>
              </a:rPr>
              <a:t>, Yong Li</a:t>
            </a:r>
            <a:r>
              <a:rPr kumimoji="0" lang="en-US" altLang="zh-CN" sz="2400" b="0" i="1" u="none" strike="noStrike" kern="1200" cap="none" spc="0" normalizeH="0" baseline="30000" noProof="0" dirty="0">
                <a:ln>
                  <a:noFill/>
                </a:ln>
                <a:solidFill>
                  <a:sysClr val="windowText" lastClr="000000"/>
                </a:solidFill>
                <a:effectLst/>
                <a:uLnTx/>
                <a:uFillTx/>
                <a:latin typeface="Arial" panose="020B0604020202020204" pitchFamily="34" charset="0"/>
                <a:ea typeface="等线" panose="02010600030101010101" pitchFamily="2" charset="-122"/>
                <a:cs typeface="Arial" panose="020B0604020202020204" pitchFamily="34" charset="0"/>
              </a:rPr>
              <a:t>1</a:t>
            </a:r>
            <a:r>
              <a:rPr kumimoji="0" lang="en-US" altLang="zh-CN" sz="2400" b="0" i="1" u="none" strike="noStrike" kern="1200" cap="none" spc="0" normalizeH="0" baseline="0" noProof="0" dirty="0">
                <a:ln>
                  <a:noFill/>
                </a:ln>
                <a:solidFill>
                  <a:sysClr val="windowText" lastClr="000000"/>
                </a:solidFill>
                <a:effectLst/>
                <a:uLnTx/>
                <a:uFillTx/>
                <a:latin typeface="Arial" panose="020B0604020202020204" pitchFamily="34" charset="0"/>
                <a:ea typeface="等线" panose="02010600030101010101" pitchFamily="2" charset="-122"/>
                <a:cs typeface="Arial" panose="020B0604020202020204" pitchFamily="34" charset="0"/>
              </a:rPr>
              <a:t>, </a:t>
            </a:r>
            <a:r>
              <a:rPr kumimoji="0" lang="en-US" altLang="zh-CN" sz="2400" b="0" i="1" u="none" strike="noStrike" kern="1200" cap="none" spc="0" normalizeH="0" baseline="0" noProof="0" dirty="0" err="1">
                <a:ln>
                  <a:noFill/>
                </a:ln>
                <a:solidFill>
                  <a:sysClr val="windowText" lastClr="000000"/>
                </a:solidFill>
                <a:effectLst/>
                <a:uLnTx/>
                <a:uFillTx/>
                <a:latin typeface="Arial" panose="020B0604020202020204" pitchFamily="34" charset="0"/>
                <a:ea typeface="等线" panose="02010600030101010101" pitchFamily="2" charset="-122"/>
                <a:cs typeface="Arial" panose="020B0604020202020204" pitchFamily="34" charset="0"/>
              </a:rPr>
              <a:t>Depeng</a:t>
            </a:r>
            <a:r>
              <a:rPr kumimoji="0" lang="en-US" altLang="zh-CN" sz="2400" b="0" i="1" u="none" strike="noStrike" kern="1200" cap="none" spc="0" normalizeH="0" baseline="0" noProof="0" dirty="0">
                <a:ln>
                  <a:noFill/>
                </a:ln>
                <a:solidFill>
                  <a:sysClr val="windowText" lastClr="000000"/>
                </a:solidFill>
                <a:effectLst/>
                <a:uLnTx/>
                <a:uFillTx/>
                <a:latin typeface="Arial" panose="020B0604020202020204" pitchFamily="34" charset="0"/>
                <a:ea typeface="等线" panose="02010600030101010101" pitchFamily="2" charset="-122"/>
                <a:cs typeface="Arial" panose="020B0604020202020204" pitchFamily="34" charset="0"/>
              </a:rPr>
              <a:t> Jin</a:t>
            </a:r>
            <a:r>
              <a:rPr kumimoji="0" lang="en-US" altLang="zh-CN" sz="2400" b="0" i="1" u="none" strike="noStrike" kern="1200" cap="none" spc="0" normalizeH="0" baseline="30000" noProof="0" dirty="0">
                <a:ln>
                  <a:noFill/>
                </a:ln>
                <a:solidFill>
                  <a:sysClr val="windowText" lastClr="000000"/>
                </a:solidFill>
                <a:effectLst/>
                <a:uLnTx/>
                <a:uFillTx/>
                <a:latin typeface="Arial" panose="020B0604020202020204" pitchFamily="34" charset="0"/>
                <a:ea typeface="等线" panose="02010600030101010101" pitchFamily="2" charset="-122"/>
                <a:cs typeface="Arial" panose="020B0604020202020204" pitchFamily="34" charset="0"/>
              </a:rPr>
              <a:t>1</a:t>
            </a:r>
          </a:p>
          <a:p>
            <a:pPr marL="0" marR="0" lvl="0" indent="0" algn="ctr"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endParaRPr kumimoji="0" lang="en-US" altLang="zh-CN" sz="2200" b="0" u="none" strike="noStrike" kern="1200" cap="none" spc="0" normalizeH="0" baseline="0" noProof="0" dirty="0">
              <a:ln>
                <a:noFill/>
              </a:ln>
              <a:solidFill>
                <a:sysClr val="windowText" lastClr="000000"/>
              </a:solidFill>
              <a:effectLst/>
              <a:uLnTx/>
              <a:uFillTx/>
              <a:latin typeface="Arial" panose="020B0604020202020204" pitchFamily="34" charset="0"/>
              <a:ea typeface="等线" panose="02010600030101010101" pitchFamily="2" charset="-122"/>
              <a:cs typeface="Arial" panose="020B0604020202020204" pitchFamily="34" charset="0"/>
            </a:endParaRPr>
          </a:p>
          <a:p>
            <a:pPr marL="0" marR="0" lvl="0" indent="0" algn="ctr"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n-US" altLang="zh-CN" sz="2200" b="0" u="none" strike="noStrike" kern="1200" cap="none" spc="0" normalizeH="0" baseline="0" noProof="0" dirty="0">
                <a:ln>
                  <a:noFill/>
                </a:ln>
                <a:solidFill>
                  <a:sysClr val="windowText" lastClr="000000"/>
                </a:solidFill>
                <a:effectLst/>
                <a:uLnTx/>
                <a:uFillTx/>
                <a:latin typeface="Arial" panose="020B0604020202020204" pitchFamily="34" charset="0"/>
                <a:ea typeface="等线" panose="02010600030101010101" pitchFamily="2" charset="-122"/>
                <a:cs typeface="Arial" panose="020B0604020202020204" pitchFamily="34" charset="0"/>
              </a:rPr>
              <a:t>Tsinghua University</a:t>
            </a:r>
            <a:r>
              <a:rPr kumimoji="0" lang="en-US" altLang="zh-CN" sz="2200" b="0" u="none" strike="noStrike" kern="1200" cap="none" spc="0" normalizeH="0" baseline="30000" noProof="0" dirty="0">
                <a:ln>
                  <a:noFill/>
                </a:ln>
                <a:solidFill>
                  <a:sysClr val="windowText" lastClr="000000"/>
                </a:solidFill>
                <a:effectLst/>
                <a:uLnTx/>
                <a:uFillTx/>
                <a:latin typeface="Arial" panose="020B0604020202020204" pitchFamily="34" charset="0"/>
                <a:ea typeface="等线" panose="02010600030101010101" pitchFamily="2" charset="-122"/>
                <a:cs typeface="Arial" panose="020B0604020202020204" pitchFamily="34" charset="0"/>
              </a:rPr>
              <a:t>1</a:t>
            </a:r>
          </a:p>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altLang="zh-CN" sz="2200" b="0" u="none" strike="noStrike" kern="1200" cap="none" spc="0" normalizeH="0" baseline="0" noProof="0" dirty="0">
                <a:ln>
                  <a:noFill/>
                </a:ln>
                <a:solidFill>
                  <a:sysClr val="windowText" lastClr="000000"/>
                </a:solidFill>
                <a:effectLst/>
                <a:uLnTx/>
                <a:uFillTx/>
                <a:latin typeface="Arial" panose="020B0604020202020204" pitchFamily="34" charset="0"/>
                <a:ea typeface="等线" panose="02010600030101010101" pitchFamily="2" charset="-122"/>
                <a:cs typeface="Arial" panose="020B0604020202020204" pitchFamily="34" charset="0"/>
              </a:rPr>
              <a:t>National University of Singapore</a:t>
            </a:r>
            <a:r>
              <a:rPr kumimoji="0" lang="en-US" altLang="zh-CN" sz="2200" b="0" u="none" strike="noStrike" kern="1200" cap="none" spc="0" normalizeH="0" baseline="30000" noProof="0" dirty="0">
                <a:ln>
                  <a:noFill/>
                </a:ln>
                <a:solidFill>
                  <a:sysClr val="windowText" lastClr="000000"/>
                </a:solidFill>
                <a:effectLst/>
                <a:uLnTx/>
                <a:uFillTx/>
                <a:latin typeface="Arial" panose="020B0604020202020204" pitchFamily="34" charset="0"/>
                <a:ea typeface="等线" panose="02010600030101010101" pitchFamily="2" charset="-122"/>
                <a:cs typeface="Arial" panose="020B0604020202020204" pitchFamily="34" charset="0"/>
              </a:rPr>
              <a:t>2</a:t>
            </a:r>
          </a:p>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altLang="zh-CN" sz="2200" b="0" u="none" strike="noStrike" kern="1200" cap="none" spc="0" normalizeH="0" baseline="0" noProof="0" dirty="0">
                <a:ln>
                  <a:noFill/>
                </a:ln>
                <a:solidFill>
                  <a:sysClr val="windowText" lastClr="000000"/>
                </a:solidFill>
                <a:effectLst/>
                <a:uLnTx/>
                <a:uFillTx/>
                <a:latin typeface="Arial" panose="020B0604020202020204" pitchFamily="34" charset="0"/>
                <a:ea typeface="等线" panose="02010600030101010101" pitchFamily="2" charset="-122"/>
                <a:cs typeface="Arial" panose="020B0604020202020204" pitchFamily="34" charset="0"/>
              </a:rPr>
              <a:t>University of Science and Technology of China</a:t>
            </a:r>
            <a:r>
              <a:rPr kumimoji="0" lang="en-US" altLang="zh-CN" sz="2200" b="0" u="none" strike="noStrike" kern="1200" cap="none" spc="0" normalizeH="0" baseline="30000" noProof="0" dirty="0">
                <a:ln>
                  <a:noFill/>
                </a:ln>
                <a:solidFill>
                  <a:sysClr val="windowText" lastClr="000000"/>
                </a:solidFill>
                <a:effectLst/>
                <a:uLnTx/>
                <a:uFillTx/>
                <a:latin typeface="Arial" panose="020B0604020202020204" pitchFamily="34" charset="0"/>
                <a:ea typeface="等线" panose="02010600030101010101" pitchFamily="2" charset="-122"/>
                <a:cs typeface="Arial" panose="020B0604020202020204" pitchFamily="34" charset="0"/>
              </a:rPr>
              <a:t>3</a:t>
            </a:r>
            <a:endParaRPr kumimoji="0" lang="zh-CN" altLang="en-US" sz="2200" b="0" u="none" strike="noStrike" kern="1200" cap="none" spc="0" normalizeH="0" baseline="30000" noProof="0" dirty="0">
              <a:ln>
                <a:noFill/>
              </a:ln>
              <a:solidFill>
                <a:sysClr val="windowText" lastClr="000000"/>
              </a:solidFill>
              <a:effectLst/>
              <a:uLnTx/>
              <a:uFillTx/>
              <a:latin typeface="Arial" panose="020B0604020202020204" pitchFamily="34" charset="0"/>
              <a:ea typeface="等线" panose="02010600030101010101" pitchFamily="2" charset="-122"/>
              <a:cs typeface="Arial" panose="020B0604020202020204" pitchFamily="34" charset="0"/>
            </a:endParaRPr>
          </a:p>
        </p:txBody>
      </p:sp>
      <p:sp>
        <p:nvSpPr>
          <p:cNvPr id="11" name="Rectangle 10">
            <a:extLst>
              <a:ext uri="{FF2B5EF4-FFF2-40B4-BE49-F238E27FC236}">
                <a16:creationId xmlns:a16="http://schemas.microsoft.com/office/drawing/2014/main" id="{F8761CD3-4171-EB42-AA09-601CCDA3D9E5}"/>
              </a:ext>
            </a:extLst>
          </p:cNvPr>
          <p:cNvSpPr/>
          <p:nvPr/>
        </p:nvSpPr>
        <p:spPr>
          <a:xfrm>
            <a:off x="3275216" y="6059159"/>
            <a:ext cx="5186006" cy="400110"/>
          </a:xfrm>
          <a:prstGeom prst="rect">
            <a:avLst/>
          </a:prstGeom>
        </p:spPr>
        <p:txBody>
          <a:bodyPr wrap="square">
            <a:spAutoFit/>
          </a:bodyPr>
          <a:lstStyle/>
          <a:p>
            <a:r>
              <a:rPr lang="en-US" altLang="zh-CN" sz="2000" b="1" dirty="0"/>
              <a:t>liyong07@tsinghua.edu.cn</a:t>
            </a:r>
          </a:p>
        </p:txBody>
      </p:sp>
      <p:pic>
        <p:nvPicPr>
          <p:cNvPr id="6" name="Picture 5">
            <a:extLst>
              <a:ext uri="{FF2B5EF4-FFF2-40B4-BE49-F238E27FC236}">
                <a16:creationId xmlns:a16="http://schemas.microsoft.com/office/drawing/2014/main" id="{85B790E4-6CFC-0C45-AA8A-B6D8E88AD398}"/>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512276" y="-75553"/>
            <a:ext cx="1637830" cy="1637830"/>
          </a:xfrm>
          <a:prstGeom prst="rect">
            <a:avLst/>
          </a:prstGeom>
        </p:spPr>
      </p:pic>
      <p:pic>
        <p:nvPicPr>
          <p:cNvPr id="8" name="Picture 7">
            <a:extLst>
              <a:ext uri="{FF2B5EF4-FFF2-40B4-BE49-F238E27FC236}">
                <a16:creationId xmlns:a16="http://schemas.microsoft.com/office/drawing/2014/main" id="{7864ADD6-B127-F941-BC92-FFBB0FB1D8E6}"/>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27750" y="136688"/>
            <a:ext cx="2990594" cy="1077257"/>
          </a:xfrm>
          <a:prstGeom prst="rect">
            <a:avLst/>
          </a:prstGeom>
        </p:spPr>
      </p:pic>
    </p:spTree>
    <p:extLst>
      <p:ext uri="{BB962C8B-B14F-4D97-AF65-F5344CB8AC3E}">
        <p14:creationId xmlns:p14="http://schemas.microsoft.com/office/powerpoint/2010/main" val="4674701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9" name="Picture 458">
            <a:extLst>
              <a:ext uri="{FF2B5EF4-FFF2-40B4-BE49-F238E27FC236}">
                <a16:creationId xmlns:a16="http://schemas.microsoft.com/office/drawing/2014/main" id="{1C3B1599-E14E-764C-A631-DAB76E18226C}"/>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1928303"/>
            <a:ext cx="9261795" cy="4555625"/>
          </a:xfrm>
          <a:prstGeom prst="rect">
            <a:avLst/>
          </a:prstGeom>
        </p:spPr>
      </p:pic>
      <p:sp>
        <p:nvSpPr>
          <p:cNvPr id="460" name="标题 1">
            <a:extLst>
              <a:ext uri="{FF2B5EF4-FFF2-40B4-BE49-F238E27FC236}">
                <a16:creationId xmlns:a16="http://schemas.microsoft.com/office/drawing/2014/main" id="{3BDF4930-1BD8-C347-9362-10DEC5F59666}"/>
              </a:ext>
            </a:extLst>
          </p:cNvPr>
          <p:cNvSpPr>
            <a:spLocks noGrp="1"/>
          </p:cNvSpPr>
          <p:nvPr>
            <p:ph type="title"/>
          </p:nvPr>
        </p:nvSpPr>
        <p:spPr>
          <a:xfrm>
            <a:off x="0" y="-54592"/>
            <a:ext cx="10650388" cy="868451"/>
          </a:xfrm>
        </p:spPr>
        <p:txBody>
          <a:bodyPr>
            <a:noAutofit/>
          </a:bodyPr>
          <a:lstStyle/>
          <a:p>
            <a:r>
              <a:rPr lang="en-US" altLang="zh-CN" sz="3600" b="1" dirty="0">
                <a:solidFill>
                  <a:schemeClr val="accent5">
                    <a:lumMod val="75000"/>
                  </a:schemeClr>
                </a:solidFill>
                <a:latin typeface="+mn-lt"/>
              </a:rPr>
              <a:t>Methodology: Our NATR Model</a:t>
            </a:r>
          </a:p>
        </p:txBody>
      </p:sp>
      <p:sp>
        <p:nvSpPr>
          <p:cNvPr id="461" name="Rectangle 460">
            <a:extLst>
              <a:ext uri="{FF2B5EF4-FFF2-40B4-BE49-F238E27FC236}">
                <a16:creationId xmlns:a16="http://schemas.microsoft.com/office/drawing/2014/main" id="{7116403E-D5D4-A440-B76A-10ED5E6A033B}"/>
              </a:ext>
            </a:extLst>
          </p:cNvPr>
          <p:cNvSpPr/>
          <p:nvPr/>
        </p:nvSpPr>
        <p:spPr>
          <a:xfrm>
            <a:off x="-57633" y="914648"/>
            <a:ext cx="3764172" cy="523220"/>
          </a:xfrm>
          <a:prstGeom prst="rect">
            <a:avLst/>
          </a:prstGeom>
        </p:spPr>
        <p:txBody>
          <a:bodyPr wrap="none">
            <a:spAutoFit/>
          </a:bodyPr>
          <a:lstStyle/>
          <a:p>
            <a:pPr marL="742950" lvl="1" indent="-285750">
              <a:buFont typeface="Arial" panose="020B0604020202020204" pitchFamily="34" charset="0"/>
              <a:buChar char="•"/>
            </a:pPr>
            <a:r>
              <a:rPr lang="en-US" altLang="zh-CN" sz="2800" dirty="0"/>
              <a:t>(e.g. user 4, item 2)</a:t>
            </a:r>
          </a:p>
        </p:txBody>
      </p:sp>
    </p:spTree>
    <p:extLst>
      <p:ext uri="{BB962C8B-B14F-4D97-AF65-F5344CB8AC3E}">
        <p14:creationId xmlns:p14="http://schemas.microsoft.com/office/powerpoint/2010/main" val="3909498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54592"/>
            <a:ext cx="10650388" cy="868451"/>
          </a:xfrm>
        </p:spPr>
        <p:txBody>
          <a:bodyPr>
            <a:noAutofit/>
          </a:bodyPr>
          <a:lstStyle/>
          <a:p>
            <a:r>
              <a:rPr lang="en-US" altLang="zh-CN" sz="3600" b="1" dirty="0">
                <a:solidFill>
                  <a:schemeClr val="accent5">
                    <a:lumMod val="75000"/>
                  </a:schemeClr>
                </a:solidFill>
                <a:latin typeface="+mn-lt"/>
              </a:rPr>
              <a:t>Methodology: Our NATR Model</a:t>
            </a:r>
          </a:p>
        </p:txBody>
      </p:sp>
      <p:sp>
        <p:nvSpPr>
          <p:cNvPr id="7" name="灯片编号占位符 6"/>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BF648D4-87EC-4B0F-96CC-B2361512DBC1}" type="slidenum">
              <a:rPr kumimoji="0" lang="zh-CN" altLang="en-US" sz="2800" b="0" i="0" u="none" strike="noStrike" kern="1200" cap="none" spc="0" normalizeH="0" baseline="0" noProof="0" smtClean="0">
                <a:ln>
                  <a:noFill/>
                </a:ln>
                <a:solidFill>
                  <a:prstClr val="black">
                    <a:tint val="75000"/>
                  </a:prstClr>
                </a:solidFill>
                <a:effectLst/>
                <a:uLnTx/>
                <a:uFillTx/>
                <a:latin typeface="Calibri"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11</a:t>
            </a:fld>
            <a:endParaRPr kumimoji="0" lang="zh-CN" altLang="en-US" sz="2800" b="0" i="0" u="none" strike="noStrike" kern="1200" cap="none" spc="0" normalizeH="0" baseline="0" noProof="0">
              <a:ln>
                <a:noFill/>
              </a:ln>
              <a:solidFill>
                <a:prstClr val="black">
                  <a:tint val="75000"/>
                </a:prstClr>
              </a:solidFill>
              <a:effectLst/>
              <a:uLnTx/>
              <a:uFillTx/>
              <a:latin typeface="Calibri" panose="020F0502020204030204"/>
              <a:ea typeface="等线" panose="02010600030101010101" pitchFamily="2" charset="-122"/>
              <a:cs typeface="+mn-cs"/>
            </a:endParaRPr>
          </a:p>
        </p:txBody>
      </p:sp>
      <p:sp>
        <p:nvSpPr>
          <p:cNvPr id="8" name="灯片编号占位符 6">
            <a:extLst>
              <a:ext uri="{FF2B5EF4-FFF2-40B4-BE49-F238E27FC236}">
                <a16:creationId xmlns:a16="http://schemas.microsoft.com/office/drawing/2014/main" id="{705DD2EF-485A-6642-BEB4-993E06653254}"/>
              </a:ext>
            </a:extLst>
          </p:cNvPr>
          <p:cNvSpPr txBox="1">
            <a:spLocks/>
          </p:cNvSpPr>
          <p:nvPr/>
        </p:nvSpPr>
        <p:spPr>
          <a:xfrm>
            <a:off x="6457950" y="6356351"/>
            <a:ext cx="2057400" cy="365125"/>
          </a:xfrm>
          <a:prstGeom prst="rect">
            <a:avLst/>
          </a:prstGeom>
        </p:spPr>
        <p:txBody>
          <a:bodyPr vert="horz" lIns="91440" tIns="45720" rIns="91440" bIns="45720" rtlCol="0" anchor="ctr"/>
          <a:lstStyle>
            <a:defPPr>
              <a:defRPr lang="en-US"/>
            </a:defPPr>
            <a:lvl1pPr marL="0" algn="r" defTabSz="914400" rtl="0" eaLnBrk="1" latinLnBrk="0" hangingPunct="1">
              <a:defRPr sz="28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fld id="{DBF648D4-87EC-4B0F-96CC-B2361512DBC1}" type="slidenum">
              <a:rPr lang="zh-CN" altLang="en-US" smtClean="0">
                <a:solidFill>
                  <a:prstClr val="black">
                    <a:tint val="75000"/>
                  </a:prstClr>
                </a:solidFill>
                <a:latin typeface="Calibri" panose="020F0502020204030204"/>
                <a:ea typeface="等线" panose="02010600030101010101" pitchFamily="2" charset="-122"/>
              </a:rPr>
              <a:pPr defTabSz="457200"/>
              <a:t>11</a:t>
            </a:fld>
            <a:endParaRPr lang="zh-CN" altLang="en-US">
              <a:solidFill>
                <a:prstClr val="black">
                  <a:tint val="75000"/>
                </a:prstClr>
              </a:solidFill>
              <a:latin typeface="Calibri" panose="020F0502020204030204"/>
              <a:ea typeface="等线" panose="02010600030101010101" pitchFamily="2" charset="-122"/>
            </a:endParaRPr>
          </a:p>
        </p:txBody>
      </p:sp>
      <p:sp>
        <p:nvSpPr>
          <p:cNvPr id="6" name="Rectangle 5">
            <a:extLst>
              <a:ext uri="{FF2B5EF4-FFF2-40B4-BE49-F238E27FC236}">
                <a16:creationId xmlns:a16="http://schemas.microsoft.com/office/drawing/2014/main" id="{A867BDC3-A978-364D-A0F1-0EB019922626}"/>
              </a:ext>
            </a:extLst>
          </p:cNvPr>
          <p:cNvSpPr/>
          <p:nvPr/>
        </p:nvSpPr>
        <p:spPr>
          <a:xfrm>
            <a:off x="-267927" y="391428"/>
            <a:ext cx="10041847" cy="523220"/>
          </a:xfrm>
          <a:prstGeom prst="rect">
            <a:avLst/>
          </a:prstGeom>
        </p:spPr>
        <p:txBody>
          <a:bodyPr wrap="square">
            <a:spAutoFit/>
          </a:bodyPr>
          <a:lstStyle/>
          <a:p>
            <a:pPr marL="742950" lvl="1" indent="-285750">
              <a:buFont typeface="Arial" panose="020B0604020202020204" pitchFamily="34" charset="0"/>
              <a:buChar char="•"/>
            </a:pPr>
            <a:endParaRPr lang="en-US" altLang="zh-CN" sz="2800" dirty="0"/>
          </a:p>
        </p:txBody>
      </p:sp>
      <p:sp>
        <p:nvSpPr>
          <p:cNvPr id="14" name="Rectangle 13">
            <a:extLst>
              <a:ext uri="{FF2B5EF4-FFF2-40B4-BE49-F238E27FC236}">
                <a16:creationId xmlns:a16="http://schemas.microsoft.com/office/drawing/2014/main" id="{FF17F823-ECE2-1844-A0BE-AACF482402E4}"/>
              </a:ext>
            </a:extLst>
          </p:cNvPr>
          <p:cNvSpPr/>
          <p:nvPr/>
        </p:nvSpPr>
        <p:spPr>
          <a:xfrm>
            <a:off x="-267927" y="391428"/>
            <a:ext cx="10041847" cy="4401205"/>
          </a:xfrm>
          <a:prstGeom prst="rect">
            <a:avLst/>
          </a:prstGeom>
        </p:spPr>
        <p:txBody>
          <a:bodyPr wrap="square">
            <a:spAutoFit/>
          </a:bodyPr>
          <a:lstStyle/>
          <a:p>
            <a:pPr lvl="2"/>
            <a:r>
              <a:rPr lang="en-US" altLang="zh-CN" sz="2800" dirty="0"/>
              <a:t>	</a:t>
            </a:r>
          </a:p>
          <a:p>
            <a:pPr marL="742950" lvl="1" indent="-285750">
              <a:buFont typeface="Arial" panose="020B0604020202020204" pitchFamily="34" charset="0"/>
              <a:buChar char="•"/>
            </a:pPr>
            <a:r>
              <a:rPr lang="en-US" altLang="zh-CN" sz="2800" dirty="0"/>
              <a:t>Transfer-enhanced Embedding Layer</a:t>
            </a:r>
          </a:p>
          <a:p>
            <a:pPr marL="1200150" lvl="2" indent="-285750">
              <a:buFont typeface="Arial" panose="020B0604020202020204" pitchFamily="34" charset="0"/>
              <a:buChar char="•"/>
            </a:pPr>
            <a:r>
              <a:rPr lang="en-US" altLang="zh-CN" sz="2800" dirty="0"/>
              <a:t>Local Embedding</a:t>
            </a:r>
          </a:p>
          <a:p>
            <a:pPr lvl="2"/>
            <a:endParaRPr lang="en-US" altLang="zh-CN" sz="2800" dirty="0"/>
          </a:p>
          <a:p>
            <a:pPr marL="1200150" lvl="2" indent="-285750">
              <a:buFont typeface="Arial" panose="020B0604020202020204" pitchFamily="34" charset="0"/>
              <a:buChar char="•"/>
            </a:pPr>
            <a:endParaRPr lang="en-US" altLang="zh-CN" sz="2800" dirty="0"/>
          </a:p>
          <a:p>
            <a:pPr marL="1200150" lvl="2" indent="-285750">
              <a:buFont typeface="Arial" panose="020B0604020202020204" pitchFamily="34" charset="0"/>
              <a:buChar char="•"/>
            </a:pPr>
            <a:endParaRPr lang="en-US" altLang="zh-CN" sz="2800" dirty="0"/>
          </a:p>
          <a:p>
            <a:pPr marL="1200150" lvl="2" indent="-285750">
              <a:buFont typeface="Arial" panose="020B0604020202020204" pitchFamily="34" charset="0"/>
              <a:buChar char="•"/>
            </a:pPr>
            <a:endParaRPr lang="en-US" altLang="zh-CN" sz="2800" dirty="0"/>
          </a:p>
          <a:p>
            <a:pPr marL="1200150" lvl="2" indent="-285750">
              <a:buFont typeface="Arial" panose="020B0604020202020204" pitchFamily="34" charset="0"/>
              <a:buChar char="•"/>
            </a:pPr>
            <a:endParaRPr lang="en-US" altLang="zh-CN" sz="2800" dirty="0"/>
          </a:p>
          <a:p>
            <a:pPr marL="1200150" lvl="2" indent="-285750">
              <a:buFont typeface="Arial" panose="020B0604020202020204" pitchFamily="34" charset="0"/>
              <a:buChar char="•"/>
            </a:pPr>
            <a:endParaRPr lang="en-US" altLang="zh-CN" sz="2800" dirty="0"/>
          </a:p>
          <a:p>
            <a:pPr marL="742950" lvl="1" indent="-285750">
              <a:buFont typeface="Arial" panose="020B0604020202020204" pitchFamily="34" charset="0"/>
              <a:buChar char="•"/>
            </a:pPr>
            <a:endParaRPr lang="en-US" altLang="zh-CN" sz="2800" dirty="0"/>
          </a:p>
        </p:txBody>
      </p:sp>
      <p:pic>
        <p:nvPicPr>
          <p:cNvPr id="3" name="Picture 2">
            <a:extLst>
              <a:ext uri="{FF2B5EF4-FFF2-40B4-BE49-F238E27FC236}">
                <a16:creationId xmlns:a16="http://schemas.microsoft.com/office/drawing/2014/main" id="{E4427017-3459-3F40-AF97-6BF3971CD2B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739732" y="2190906"/>
            <a:ext cx="3841750" cy="802248"/>
          </a:xfrm>
          <a:prstGeom prst="rect">
            <a:avLst/>
          </a:prstGeom>
        </p:spPr>
      </p:pic>
      <p:pic>
        <p:nvPicPr>
          <p:cNvPr id="5" name="Picture 4">
            <a:extLst>
              <a:ext uri="{FF2B5EF4-FFF2-40B4-BE49-F238E27FC236}">
                <a16:creationId xmlns:a16="http://schemas.microsoft.com/office/drawing/2014/main" id="{BEB8A21B-136D-E342-B16B-897463E98EDD}"/>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67927" y="3916769"/>
            <a:ext cx="4092202" cy="2439582"/>
          </a:xfrm>
          <a:prstGeom prst="rect">
            <a:avLst/>
          </a:prstGeom>
        </p:spPr>
      </p:pic>
      <p:pic>
        <p:nvPicPr>
          <p:cNvPr id="143" name="Picture 142">
            <a:extLst>
              <a:ext uri="{FF2B5EF4-FFF2-40B4-BE49-F238E27FC236}">
                <a16:creationId xmlns:a16="http://schemas.microsoft.com/office/drawing/2014/main" id="{4B6870F9-68CB-D94A-963D-AE6D9DD3B002}"/>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047507" y="4069170"/>
            <a:ext cx="3067950" cy="2298700"/>
          </a:xfrm>
          <a:prstGeom prst="rect">
            <a:avLst/>
          </a:prstGeom>
        </p:spPr>
      </p:pic>
    </p:spTree>
    <p:extLst>
      <p:ext uri="{BB962C8B-B14F-4D97-AF65-F5344CB8AC3E}">
        <p14:creationId xmlns:p14="http://schemas.microsoft.com/office/powerpoint/2010/main" val="42854851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54592"/>
            <a:ext cx="10650388" cy="868451"/>
          </a:xfrm>
        </p:spPr>
        <p:txBody>
          <a:bodyPr>
            <a:noAutofit/>
          </a:bodyPr>
          <a:lstStyle/>
          <a:p>
            <a:r>
              <a:rPr lang="en-US" altLang="zh-CN" sz="3600" b="1" dirty="0">
                <a:solidFill>
                  <a:schemeClr val="accent5">
                    <a:lumMod val="75000"/>
                  </a:schemeClr>
                </a:solidFill>
                <a:latin typeface="+mn-lt"/>
              </a:rPr>
              <a:t>Methodology: Our NATR Model</a:t>
            </a:r>
          </a:p>
        </p:txBody>
      </p:sp>
      <p:sp>
        <p:nvSpPr>
          <p:cNvPr id="7" name="灯片编号占位符 6"/>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BF648D4-87EC-4B0F-96CC-B2361512DBC1}" type="slidenum">
              <a:rPr kumimoji="0" lang="zh-CN" altLang="en-US" sz="2800" b="0" i="0" u="none" strike="noStrike" kern="1200" cap="none" spc="0" normalizeH="0" baseline="0" noProof="0" smtClean="0">
                <a:ln>
                  <a:noFill/>
                </a:ln>
                <a:solidFill>
                  <a:prstClr val="black">
                    <a:tint val="75000"/>
                  </a:prstClr>
                </a:solidFill>
                <a:effectLst/>
                <a:uLnTx/>
                <a:uFillTx/>
                <a:latin typeface="Calibri"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12</a:t>
            </a:fld>
            <a:endParaRPr kumimoji="0" lang="zh-CN" altLang="en-US" sz="2800" b="0" i="0" u="none" strike="noStrike" kern="1200" cap="none" spc="0" normalizeH="0" baseline="0" noProof="0">
              <a:ln>
                <a:noFill/>
              </a:ln>
              <a:solidFill>
                <a:prstClr val="black">
                  <a:tint val="75000"/>
                </a:prstClr>
              </a:solidFill>
              <a:effectLst/>
              <a:uLnTx/>
              <a:uFillTx/>
              <a:latin typeface="Calibri" panose="020F0502020204030204"/>
              <a:ea typeface="等线" panose="02010600030101010101" pitchFamily="2" charset="-122"/>
              <a:cs typeface="+mn-cs"/>
            </a:endParaRPr>
          </a:p>
        </p:txBody>
      </p:sp>
      <p:sp>
        <p:nvSpPr>
          <p:cNvPr id="8" name="灯片编号占位符 6">
            <a:extLst>
              <a:ext uri="{FF2B5EF4-FFF2-40B4-BE49-F238E27FC236}">
                <a16:creationId xmlns:a16="http://schemas.microsoft.com/office/drawing/2014/main" id="{705DD2EF-485A-6642-BEB4-993E06653254}"/>
              </a:ext>
            </a:extLst>
          </p:cNvPr>
          <p:cNvSpPr txBox="1">
            <a:spLocks/>
          </p:cNvSpPr>
          <p:nvPr/>
        </p:nvSpPr>
        <p:spPr>
          <a:xfrm>
            <a:off x="6457950" y="6356351"/>
            <a:ext cx="2057400" cy="365125"/>
          </a:xfrm>
          <a:prstGeom prst="rect">
            <a:avLst/>
          </a:prstGeom>
        </p:spPr>
        <p:txBody>
          <a:bodyPr vert="horz" lIns="91440" tIns="45720" rIns="91440" bIns="45720" rtlCol="0" anchor="ctr"/>
          <a:lstStyle>
            <a:defPPr>
              <a:defRPr lang="en-US"/>
            </a:defPPr>
            <a:lvl1pPr marL="0" algn="r" defTabSz="914400" rtl="0" eaLnBrk="1" latinLnBrk="0" hangingPunct="1">
              <a:defRPr sz="28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fld id="{DBF648D4-87EC-4B0F-96CC-B2361512DBC1}" type="slidenum">
              <a:rPr lang="zh-CN" altLang="en-US" smtClean="0">
                <a:solidFill>
                  <a:prstClr val="black">
                    <a:tint val="75000"/>
                  </a:prstClr>
                </a:solidFill>
                <a:latin typeface="Calibri" panose="020F0502020204030204"/>
                <a:ea typeface="等线" panose="02010600030101010101" pitchFamily="2" charset="-122"/>
              </a:rPr>
              <a:pPr defTabSz="457200"/>
              <a:t>12</a:t>
            </a:fld>
            <a:endParaRPr lang="zh-CN" altLang="en-US">
              <a:solidFill>
                <a:prstClr val="black">
                  <a:tint val="75000"/>
                </a:prstClr>
              </a:solidFill>
              <a:latin typeface="Calibri" panose="020F0502020204030204"/>
              <a:ea typeface="等线" panose="02010600030101010101" pitchFamily="2" charset="-122"/>
            </a:endParaRPr>
          </a:p>
        </p:txBody>
      </p:sp>
      <p:sp>
        <p:nvSpPr>
          <p:cNvPr id="6" name="Rectangle 5">
            <a:extLst>
              <a:ext uri="{FF2B5EF4-FFF2-40B4-BE49-F238E27FC236}">
                <a16:creationId xmlns:a16="http://schemas.microsoft.com/office/drawing/2014/main" id="{A867BDC3-A978-364D-A0F1-0EB019922626}"/>
              </a:ext>
            </a:extLst>
          </p:cNvPr>
          <p:cNvSpPr/>
          <p:nvPr/>
        </p:nvSpPr>
        <p:spPr>
          <a:xfrm>
            <a:off x="-267927" y="391428"/>
            <a:ext cx="10041847" cy="523220"/>
          </a:xfrm>
          <a:prstGeom prst="rect">
            <a:avLst/>
          </a:prstGeom>
        </p:spPr>
        <p:txBody>
          <a:bodyPr wrap="square">
            <a:spAutoFit/>
          </a:bodyPr>
          <a:lstStyle/>
          <a:p>
            <a:pPr marL="742950" lvl="1" indent="-285750">
              <a:buFont typeface="Arial" panose="020B0604020202020204" pitchFamily="34" charset="0"/>
              <a:buChar char="•"/>
            </a:pPr>
            <a:endParaRPr lang="en-US" altLang="zh-CN" sz="2800" dirty="0"/>
          </a:p>
        </p:txBody>
      </p:sp>
      <p:sp>
        <p:nvSpPr>
          <p:cNvPr id="14" name="Rectangle 13">
            <a:extLst>
              <a:ext uri="{FF2B5EF4-FFF2-40B4-BE49-F238E27FC236}">
                <a16:creationId xmlns:a16="http://schemas.microsoft.com/office/drawing/2014/main" id="{FF17F823-ECE2-1844-A0BE-AACF482402E4}"/>
              </a:ext>
            </a:extLst>
          </p:cNvPr>
          <p:cNvSpPr/>
          <p:nvPr/>
        </p:nvSpPr>
        <p:spPr>
          <a:xfrm>
            <a:off x="-267927" y="391428"/>
            <a:ext cx="10041847" cy="3970318"/>
          </a:xfrm>
          <a:prstGeom prst="rect">
            <a:avLst/>
          </a:prstGeom>
        </p:spPr>
        <p:txBody>
          <a:bodyPr wrap="square">
            <a:spAutoFit/>
          </a:bodyPr>
          <a:lstStyle/>
          <a:p>
            <a:pPr lvl="2"/>
            <a:r>
              <a:rPr lang="en-US" altLang="zh-CN" sz="2800" dirty="0"/>
              <a:t>	</a:t>
            </a:r>
          </a:p>
          <a:p>
            <a:pPr marL="742950" lvl="1" indent="-285750">
              <a:buFont typeface="Arial" panose="020B0604020202020204" pitchFamily="34" charset="0"/>
              <a:buChar char="•"/>
            </a:pPr>
            <a:r>
              <a:rPr lang="en-US" altLang="zh-CN" sz="2800" dirty="0"/>
              <a:t>Transfer-enhanced Embedding Layer</a:t>
            </a:r>
          </a:p>
          <a:p>
            <a:pPr marL="1200150" lvl="2" indent="-285750">
              <a:buFont typeface="Arial" panose="020B0604020202020204" pitchFamily="34" charset="0"/>
              <a:buChar char="•"/>
            </a:pPr>
            <a:r>
              <a:rPr lang="en-US" altLang="zh-CN" sz="2800" dirty="0"/>
              <a:t>Dimension-adapted Transferred Embedding</a:t>
            </a:r>
          </a:p>
          <a:p>
            <a:pPr marL="1200150" lvl="2" indent="-285750">
              <a:buFont typeface="Arial" panose="020B0604020202020204" pitchFamily="34" charset="0"/>
              <a:buChar char="•"/>
            </a:pPr>
            <a:endParaRPr lang="en-US" altLang="zh-CN" sz="2800" dirty="0"/>
          </a:p>
          <a:p>
            <a:pPr marL="1200150" lvl="2" indent="-285750">
              <a:buFont typeface="Arial" panose="020B0604020202020204" pitchFamily="34" charset="0"/>
              <a:buChar char="•"/>
            </a:pPr>
            <a:endParaRPr lang="en-US" altLang="zh-CN" sz="2800" dirty="0"/>
          </a:p>
          <a:p>
            <a:pPr marL="1200150" lvl="2" indent="-285750">
              <a:buFont typeface="Arial" panose="020B0604020202020204" pitchFamily="34" charset="0"/>
              <a:buChar char="•"/>
            </a:pPr>
            <a:endParaRPr lang="en-US" altLang="zh-CN" sz="2800" dirty="0"/>
          </a:p>
          <a:p>
            <a:pPr marL="1200150" lvl="2" indent="-285750">
              <a:buFont typeface="Arial" panose="020B0604020202020204" pitchFamily="34" charset="0"/>
              <a:buChar char="•"/>
            </a:pPr>
            <a:endParaRPr lang="en-US" altLang="zh-CN" sz="2800" dirty="0"/>
          </a:p>
          <a:p>
            <a:pPr marL="1200150" lvl="2" indent="-285750">
              <a:buFont typeface="Arial" panose="020B0604020202020204" pitchFamily="34" charset="0"/>
              <a:buChar char="•"/>
            </a:pPr>
            <a:endParaRPr lang="en-US" altLang="zh-CN" sz="2800" dirty="0"/>
          </a:p>
          <a:p>
            <a:pPr marL="742950" lvl="1" indent="-285750">
              <a:buFont typeface="Arial" panose="020B0604020202020204" pitchFamily="34" charset="0"/>
              <a:buChar char="•"/>
            </a:pPr>
            <a:endParaRPr lang="en-US" altLang="zh-CN" sz="2800" dirty="0"/>
          </a:p>
        </p:txBody>
      </p:sp>
      <p:pic>
        <p:nvPicPr>
          <p:cNvPr id="186" name="Picture 185">
            <a:extLst>
              <a:ext uri="{FF2B5EF4-FFF2-40B4-BE49-F238E27FC236}">
                <a16:creationId xmlns:a16="http://schemas.microsoft.com/office/drawing/2014/main" id="{8D5C1A65-2582-D14E-BCAA-0AB551F1227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38150" y="3159125"/>
            <a:ext cx="4545606" cy="3444876"/>
          </a:xfrm>
          <a:prstGeom prst="rect">
            <a:avLst/>
          </a:prstGeom>
        </p:spPr>
      </p:pic>
      <p:pic>
        <p:nvPicPr>
          <p:cNvPr id="4" name="Picture 3">
            <a:extLst>
              <a:ext uri="{FF2B5EF4-FFF2-40B4-BE49-F238E27FC236}">
                <a16:creationId xmlns:a16="http://schemas.microsoft.com/office/drawing/2014/main" id="{FF2B8872-1D13-1647-9E04-79391EA58C3B}"/>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930663" y="2103437"/>
            <a:ext cx="2819400" cy="990600"/>
          </a:xfrm>
          <a:prstGeom prst="rect">
            <a:avLst/>
          </a:prstGeom>
        </p:spPr>
      </p:pic>
      <p:sp>
        <p:nvSpPr>
          <p:cNvPr id="12" name="TextBox 11">
            <a:extLst>
              <a:ext uri="{FF2B5EF4-FFF2-40B4-BE49-F238E27FC236}">
                <a16:creationId xmlns:a16="http://schemas.microsoft.com/office/drawing/2014/main" id="{4A7E31AE-A19B-0140-9902-C1D83D7280E0}"/>
              </a:ext>
            </a:extLst>
          </p:cNvPr>
          <p:cNvSpPr txBox="1"/>
          <p:nvPr/>
        </p:nvSpPr>
        <p:spPr>
          <a:xfrm>
            <a:off x="4340363" y="4166475"/>
            <a:ext cx="4630435" cy="461665"/>
          </a:xfrm>
          <a:prstGeom prst="rect">
            <a:avLst/>
          </a:prstGeom>
          <a:noFill/>
        </p:spPr>
        <p:txBody>
          <a:bodyPr wrap="square" rtlCol="0">
            <a:spAutoFit/>
          </a:bodyPr>
          <a:lstStyle/>
          <a:p>
            <a:r>
              <a:rPr lang="en-US" sz="2400" b="1" i="1" dirty="0">
                <a:solidFill>
                  <a:srgbClr val="FF0000"/>
                </a:solidFill>
                <a:cs typeface="Calibri" panose="020F0502020204030204" pitchFamily="34" charset="0"/>
              </a:rPr>
              <a:t>Challenge 1 is addressed!</a:t>
            </a:r>
          </a:p>
        </p:txBody>
      </p:sp>
    </p:spTree>
    <p:extLst>
      <p:ext uri="{BB962C8B-B14F-4D97-AF65-F5344CB8AC3E}">
        <p14:creationId xmlns:p14="http://schemas.microsoft.com/office/powerpoint/2010/main" val="942505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F515FAB-FA60-7040-AB33-B942FEF0051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171361" y="2169059"/>
            <a:ext cx="3315289" cy="1462383"/>
          </a:xfrm>
          <a:prstGeom prst="rect">
            <a:avLst/>
          </a:prstGeom>
        </p:spPr>
      </p:pic>
      <p:sp>
        <p:nvSpPr>
          <p:cNvPr id="2" name="标题 1"/>
          <p:cNvSpPr>
            <a:spLocks noGrp="1"/>
          </p:cNvSpPr>
          <p:nvPr>
            <p:ph type="title"/>
          </p:nvPr>
        </p:nvSpPr>
        <p:spPr>
          <a:xfrm>
            <a:off x="0" y="-54592"/>
            <a:ext cx="10650388" cy="868451"/>
          </a:xfrm>
        </p:spPr>
        <p:txBody>
          <a:bodyPr>
            <a:noAutofit/>
          </a:bodyPr>
          <a:lstStyle/>
          <a:p>
            <a:r>
              <a:rPr lang="en-US" altLang="zh-CN" sz="3600" b="1" dirty="0">
                <a:solidFill>
                  <a:schemeClr val="accent5">
                    <a:lumMod val="75000"/>
                  </a:schemeClr>
                </a:solidFill>
                <a:latin typeface="+mn-lt"/>
              </a:rPr>
              <a:t>Methodology: Our NATR Model</a:t>
            </a:r>
          </a:p>
        </p:txBody>
      </p:sp>
      <p:sp>
        <p:nvSpPr>
          <p:cNvPr id="7" name="灯片编号占位符 6"/>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BF648D4-87EC-4B0F-96CC-B2361512DBC1}" type="slidenum">
              <a:rPr kumimoji="0" lang="zh-CN" altLang="en-US" sz="2800" b="0" i="0" u="none" strike="noStrike" kern="1200" cap="none" spc="0" normalizeH="0" baseline="0" noProof="0" smtClean="0">
                <a:ln>
                  <a:noFill/>
                </a:ln>
                <a:solidFill>
                  <a:prstClr val="black">
                    <a:tint val="75000"/>
                  </a:prstClr>
                </a:solidFill>
                <a:effectLst/>
                <a:uLnTx/>
                <a:uFillTx/>
                <a:latin typeface="Calibri"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13</a:t>
            </a:fld>
            <a:endParaRPr kumimoji="0" lang="zh-CN" altLang="en-US" sz="2800" b="0" i="0" u="none" strike="noStrike" kern="1200" cap="none" spc="0" normalizeH="0" baseline="0" noProof="0">
              <a:ln>
                <a:noFill/>
              </a:ln>
              <a:solidFill>
                <a:prstClr val="black">
                  <a:tint val="75000"/>
                </a:prstClr>
              </a:solidFill>
              <a:effectLst/>
              <a:uLnTx/>
              <a:uFillTx/>
              <a:latin typeface="Calibri" panose="020F0502020204030204"/>
              <a:ea typeface="等线" panose="02010600030101010101" pitchFamily="2" charset="-122"/>
              <a:cs typeface="+mn-cs"/>
            </a:endParaRPr>
          </a:p>
        </p:txBody>
      </p:sp>
      <p:sp>
        <p:nvSpPr>
          <p:cNvPr id="8" name="灯片编号占位符 6">
            <a:extLst>
              <a:ext uri="{FF2B5EF4-FFF2-40B4-BE49-F238E27FC236}">
                <a16:creationId xmlns:a16="http://schemas.microsoft.com/office/drawing/2014/main" id="{705DD2EF-485A-6642-BEB4-993E06653254}"/>
              </a:ext>
            </a:extLst>
          </p:cNvPr>
          <p:cNvSpPr txBox="1">
            <a:spLocks/>
          </p:cNvSpPr>
          <p:nvPr/>
        </p:nvSpPr>
        <p:spPr>
          <a:xfrm>
            <a:off x="6457950" y="6356351"/>
            <a:ext cx="2057400" cy="365125"/>
          </a:xfrm>
          <a:prstGeom prst="rect">
            <a:avLst/>
          </a:prstGeom>
        </p:spPr>
        <p:txBody>
          <a:bodyPr vert="horz" lIns="91440" tIns="45720" rIns="91440" bIns="45720" rtlCol="0" anchor="ctr"/>
          <a:lstStyle>
            <a:defPPr>
              <a:defRPr lang="en-US"/>
            </a:defPPr>
            <a:lvl1pPr marL="0" algn="r" defTabSz="914400" rtl="0" eaLnBrk="1" latinLnBrk="0" hangingPunct="1">
              <a:defRPr sz="28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fld id="{DBF648D4-87EC-4B0F-96CC-B2361512DBC1}" type="slidenum">
              <a:rPr lang="zh-CN" altLang="en-US" smtClean="0">
                <a:solidFill>
                  <a:prstClr val="black">
                    <a:tint val="75000"/>
                  </a:prstClr>
                </a:solidFill>
                <a:latin typeface="Calibri" panose="020F0502020204030204"/>
                <a:ea typeface="等线" panose="02010600030101010101" pitchFamily="2" charset="-122"/>
              </a:rPr>
              <a:pPr defTabSz="457200"/>
              <a:t>13</a:t>
            </a:fld>
            <a:endParaRPr lang="zh-CN" altLang="en-US">
              <a:solidFill>
                <a:prstClr val="black">
                  <a:tint val="75000"/>
                </a:prstClr>
              </a:solidFill>
              <a:latin typeface="Calibri" panose="020F0502020204030204"/>
              <a:ea typeface="等线" panose="02010600030101010101" pitchFamily="2" charset="-122"/>
            </a:endParaRPr>
          </a:p>
        </p:txBody>
      </p:sp>
      <p:sp>
        <p:nvSpPr>
          <p:cNvPr id="6" name="Rectangle 5">
            <a:extLst>
              <a:ext uri="{FF2B5EF4-FFF2-40B4-BE49-F238E27FC236}">
                <a16:creationId xmlns:a16="http://schemas.microsoft.com/office/drawing/2014/main" id="{A867BDC3-A978-364D-A0F1-0EB019922626}"/>
              </a:ext>
            </a:extLst>
          </p:cNvPr>
          <p:cNvSpPr/>
          <p:nvPr/>
        </p:nvSpPr>
        <p:spPr>
          <a:xfrm>
            <a:off x="-267927" y="391428"/>
            <a:ext cx="10041847" cy="523220"/>
          </a:xfrm>
          <a:prstGeom prst="rect">
            <a:avLst/>
          </a:prstGeom>
        </p:spPr>
        <p:txBody>
          <a:bodyPr wrap="square">
            <a:spAutoFit/>
          </a:bodyPr>
          <a:lstStyle/>
          <a:p>
            <a:pPr marL="742950" lvl="1" indent="-285750">
              <a:buFont typeface="Arial" panose="020B0604020202020204" pitchFamily="34" charset="0"/>
              <a:buChar char="•"/>
            </a:pPr>
            <a:endParaRPr lang="en-US" altLang="zh-CN" sz="2800" dirty="0"/>
          </a:p>
        </p:txBody>
      </p:sp>
      <p:sp>
        <p:nvSpPr>
          <p:cNvPr id="14" name="Rectangle 13">
            <a:extLst>
              <a:ext uri="{FF2B5EF4-FFF2-40B4-BE49-F238E27FC236}">
                <a16:creationId xmlns:a16="http://schemas.microsoft.com/office/drawing/2014/main" id="{FF17F823-ECE2-1844-A0BE-AACF482402E4}"/>
              </a:ext>
            </a:extLst>
          </p:cNvPr>
          <p:cNvSpPr/>
          <p:nvPr/>
        </p:nvSpPr>
        <p:spPr>
          <a:xfrm>
            <a:off x="-267927" y="391428"/>
            <a:ext cx="10041847" cy="1815882"/>
          </a:xfrm>
          <a:prstGeom prst="rect">
            <a:avLst/>
          </a:prstGeom>
        </p:spPr>
        <p:txBody>
          <a:bodyPr wrap="square">
            <a:spAutoFit/>
          </a:bodyPr>
          <a:lstStyle/>
          <a:p>
            <a:pPr lvl="2"/>
            <a:r>
              <a:rPr lang="en-US" altLang="zh-CN" sz="2800" dirty="0"/>
              <a:t>	</a:t>
            </a:r>
          </a:p>
          <a:p>
            <a:pPr marL="742950" lvl="1" indent="-285750">
              <a:buFont typeface="Arial" panose="020B0604020202020204" pitchFamily="34" charset="0"/>
              <a:buChar char="•"/>
            </a:pPr>
            <a:r>
              <a:rPr lang="en-US" altLang="zh-CN" sz="2800" dirty="0"/>
              <a:t>Item-level Attention Layer</a:t>
            </a:r>
          </a:p>
          <a:p>
            <a:pPr marL="1200150" lvl="2" indent="-285750">
              <a:buFont typeface="Arial" panose="020B0604020202020204" pitchFamily="34" charset="0"/>
              <a:buChar char="•"/>
            </a:pPr>
            <a:r>
              <a:rPr lang="en-US" altLang="zh-CN" sz="2800" dirty="0"/>
              <a:t>Weighted sum  of item embedding</a:t>
            </a:r>
          </a:p>
          <a:p>
            <a:pPr marL="742950" lvl="1" indent="-285750">
              <a:buFont typeface="Arial" panose="020B0604020202020204" pitchFamily="34" charset="0"/>
              <a:buChar char="•"/>
            </a:pPr>
            <a:endParaRPr lang="en-US" altLang="zh-CN" sz="2800" dirty="0"/>
          </a:p>
        </p:txBody>
      </p:sp>
      <p:sp>
        <p:nvSpPr>
          <p:cNvPr id="59" name="TextBox 58">
            <a:extLst>
              <a:ext uri="{FF2B5EF4-FFF2-40B4-BE49-F238E27FC236}">
                <a16:creationId xmlns:a16="http://schemas.microsoft.com/office/drawing/2014/main" id="{81B9DAD6-8055-ED4D-9FDA-EF562C360E38}"/>
              </a:ext>
            </a:extLst>
          </p:cNvPr>
          <p:cNvSpPr txBox="1"/>
          <p:nvPr/>
        </p:nvSpPr>
        <p:spPr>
          <a:xfrm>
            <a:off x="4568088" y="4543356"/>
            <a:ext cx="4764549" cy="461665"/>
          </a:xfrm>
          <a:prstGeom prst="rect">
            <a:avLst/>
          </a:prstGeom>
          <a:noFill/>
        </p:spPr>
        <p:txBody>
          <a:bodyPr wrap="square" rtlCol="0">
            <a:spAutoFit/>
          </a:bodyPr>
          <a:lstStyle/>
          <a:p>
            <a:r>
              <a:rPr lang="en-US" sz="2400" b="1" i="1" dirty="0">
                <a:solidFill>
                  <a:srgbClr val="FF0000"/>
                </a:solidFill>
                <a:cs typeface="Calibri" panose="020F0502020204030204" pitchFamily="34" charset="0"/>
              </a:rPr>
              <a:t>Challenge 2 is addressed!</a:t>
            </a:r>
          </a:p>
        </p:txBody>
      </p:sp>
      <p:sp>
        <p:nvSpPr>
          <p:cNvPr id="60" name="Rectangle 59">
            <a:extLst>
              <a:ext uri="{FF2B5EF4-FFF2-40B4-BE49-F238E27FC236}">
                <a16:creationId xmlns:a16="http://schemas.microsoft.com/office/drawing/2014/main" id="{9A32D624-E8CC-7647-BE53-BFDC4FF1881C}"/>
              </a:ext>
            </a:extLst>
          </p:cNvPr>
          <p:cNvSpPr/>
          <p:nvPr/>
        </p:nvSpPr>
        <p:spPr>
          <a:xfrm>
            <a:off x="2710508" y="4017944"/>
            <a:ext cx="6433492" cy="461665"/>
          </a:xfrm>
          <a:prstGeom prst="rect">
            <a:avLst/>
          </a:prstGeom>
        </p:spPr>
        <p:txBody>
          <a:bodyPr wrap="none">
            <a:spAutoFit/>
          </a:bodyPr>
          <a:lstStyle/>
          <a:p>
            <a:r>
              <a:rPr lang="en-US" sz="2400" dirty="0">
                <a:solidFill>
                  <a:srgbClr val="FF0000"/>
                </a:solidFill>
              </a:rPr>
              <a:t>Attention Weights control various items’ influence</a:t>
            </a:r>
          </a:p>
        </p:txBody>
      </p:sp>
      <p:pic>
        <p:nvPicPr>
          <p:cNvPr id="3" name="Picture 2">
            <a:extLst>
              <a:ext uri="{FF2B5EF4-FFF2-40B4-BE49-F238E27FC236}">
                <a16:creationId xmlns:a16="http://schemas.microsoft.com/office/drawing/2014/main" id="{2FEC2479-611E-754F-9FD9-68AFFEADAE94}"/>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72639" y="2377274"/>
            <a:ext cx="4195449" cy="4204670"/>
          </a:xfrm>
          <a:prstGeom prst="rect">
            <a:avLst/>
          </a:prstGeom>
        </p:spPr>
      </p:pic>
      <p:pic>
        <p:nvPicPr>
          <p:cNvPr id="9" name="Picture 8">
            <a:extLst>
              <a:ext uri="{FF2B5EF4-FFF2-40B4-BE49-F238E27FC236}">
                <a16:creationId xmlns:a16="http://schemas.microsoft.com/office/drawing/2014/main" id="{10E4A4DD-B7B7-B945-B22A-EB109BD5597C}"/>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715711" y="5466207"/>
            <a:ext cx="3484478" cy="1344886"/>
          </a:xfrm>
          <a:prstGeom prst="rect">
            <a:avLst/>
          </a:prstGeom>
        </p:spPr>
      </p:pic>
    </p:spTree>
    <p:extLst>
      <p:ext uri="{BB962C8B-B14F-4D97-AF65-F5344CB8AC3E}">
        <p14:creationId xmlns:p14="http://schemas.microsoft.com/office/powerpoint/2010/main" val="585175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P spid="6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54592"/>
            <a:ext cx="10650388" cy="868451"/>
          </a:xfrm>
        </p:spPr>
        <p:txBody>
          <a:bodyPr>
            <a:noAutofit/>
          </a:bodyPr>
          <a:lstStyle/>
          <a:p>
            <a:r>
              <a:rPr lang="en-US" altLang="zh-CN" sz="3600" b="1" dirty="0">
                <a:solidFill>
                  <a:schemeClr val="accent5">
                    <a:lumMod val="75000"/>
                  </a:schemeClr>
                </a:solidFill>
                <a:latin typeface="+mn-lt"/>
              </a:rPr>
              <a:t>Methodology: Our NATR Model</a:t>
            </a:r>
          </a:p>
        </p:txBody>
      </p:sp>
      <p:sp>
        <p:nvSpPr>
          <p:cNvPr id="7" name="灯片编号占位符 6"/>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BF648D4-87EC-4B0F-96CC-B2361512DBC1}" type="slidenum">
              <a:rPr kumimoji="0" lang="zh-CN" altLang="en-US" sz="2800" b="0" i="0" u="none" strike="noStrike" kern="1200" cap="none" spc="0" normalizeH="0" baseline="0" noProof="0" smtClean="0">
                <a:ln>
                  <a:noFill/>
                </a:ln>
                <a:solidFill>
                  <a:prstClr val="black">
                    <a:tint val="75000"/>
                  </a:prstClr>
                </a:solidFill>
                <a:effectLst/>
                <a:uLnTx/>
                <a:uFillTx/>
                <a:latin typeface="Calibri"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14</a:t>
            </a:fld>
            <a:endParaRPr kumimoji="0" lang="zh-CN" altLang="en-US" sz="2800" b="0" i="0" u="none" strike="noStrike" kern="1200" cap="none" spc="0" normalizeH="0" baseline="0" noProof="0">
              <a:ln>
                <a:noFill/>
              </a:ln>
              <a:solidFill>
                <a:prstClr val="black">
                  <a:tint val="75000"/>
                </a:prstClr>
              </a:solidFill>
              <a:effectLst/>
              <a:uLnTx/>
              <a:uFillTx/>
              <a:latin typeface="Calibri" panose="020F0502020204030204"/>
              <a:ea typeface="等线" panose="02010600030101010101" pitchFamily="2" charset="-122"/>
              <a:cs typeface="+mn-cs"/>
            </a:endParaRPr>
          </a:p>
        </p:txBody>
      </p:sp>
      <p:sp>
        <p:nvSpPr>
          <p:cNvPr id="8" name="灯片编号占位符 6">
            <a:extLst>
              <a:ext uri="{FF2B5EF4-FFF2-40B4-BE49-F238E27FC236}">
                <a16:creationId xmlns:a16="http://schemas.microsoft.com/office/drawing/2014/main" id="{705DD2EF-485A-6642-BEB4-993E06653254}"/>
              </a:ext>
            </a:extLst>
          </p:cNvPr>
          <p:cNvSpPr txBox="1">
            <a:spLocks/>
          </p:cNvSpPr>
          <p:nvPr/>
        </p:nvSpPr>
        <p:spPr>
          <a:xfrm>
            <a:off x="6457950" y="6356351"/>
            <a:ext cx="2057400" cy="365125"/>
          </a:xfrm>
          <a:prstGeom prst="rect">
            <a:avLst/>
          </a:prstGeom>
        </p:spPr>
        <p:txBody>
          <a:bodyPr vert="horz" lIns="91440" tIns="45720" rIns="91440" bIns="45720" rtlCol="0" anchor="ctr"/>
          <a:lstStyle>
            <a:defPPr>
              <a:defRPr lang="en-US"/>
            </a:defPPr>
            <a:lvl1pPr marL="0" algn="r" defTabSz="914400" rtl="0" eaLnBrk="1" latinLnBrk="0" hangingPunct="1">
              <a:defRPr sz="28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fld id="{DBF648D4-87EC-4B0F-96CC-B2361512DBC1}" type="slidenum">
              <a:rPr lang="zh-CN" altLang="en-US" smtClean="0">
                <a:solidFill>
                  <a:prstClr val="black">
                    <a:tint val="75000"/>
                  </a:prstClr>
                </a:solidFill>
                <a:latin typeface="Calibri" panose="020F0502020204030204"/>
                <a:ea typeface="等线" panose="02010600030101010101" pitchFamily="2" charset="-122"/>
              </a:rPr>
              <a:pPr defTabSz="457200"/>
              <a:t>14</a:t>
            </a:fld>
            <a:endParaRPr lang="zh-CN" altLang="en-US">
              <a:solidFill>
                <a:prstClr val="black">
                  <a:tint val="75000"/>
                </a:prstClr>
              </a:solidFill>
              <a:latin typeface="Calibri" panose="020F0502020204030204"/>
              <a:ea typeface="等线" panose="02010600030101010101" pitchFamily="2" charset="-122"/>
            </a:endParaRPr>
          </a:p>
        </p:txBody>
      </p:sp>
      <p:sp>
        <p:nvSpPr>
          <p:cNvPr id="6" name="Rectangle 5">
            <a:extLst>
              <a:ext uri="{FF2B5EF4-FFF2-40B4-BE49-F238E27FC236}">
                <a16:creationId xmlns:a16="http://schemas.microsoft.com/office/drawing/2014/main" id="{A867BDC3-A978-364D-A0F1-0EB019922626}"/>
              </a:ext>
            </a:extLst>
          </p:cNvPr>
          <p:cNvSpPr/>
          <p:nvPr/>
        </p:nvSpPr>
        <p:spPr>
          <a:xfrm>
            <a:off x="-267927" y="391428"/>
            <a:ext cx="10041847" cy="523220"/>
          </a:xfrm>
          <a:prstGeom prst="rect">
            <a:avLst/>
          </a:prstGeom>
        </p:spPr>
        <p:txBody>
          <a:bodyPr wrap="square">
            <a:spAutoFit/>
          </a:bodyPr>
          <a:lstStyle/>
          <a:p>
            <a:pPr marL="742950" lvl="1" indent="-285750">
              <a:buFont typeface="Arial" panose="020B0604020202020204" pitchFamily="34" charset="0"/>
              <a:buChar char="•"/>
            </a:pPr>
            <a:endParaRPr lang="en-US" altLang="zh-CN" sz="2800" dirty="0"/>
          </a:p>
        </p:txBody>
      </p:sp>
      <p:sp>
        <p:nvSpPr>
          <p:cNvPr id="14" name="Rectangle 13">
            <a:extLst>
              <a:ext uri="{FF2B5EF4-FFF2-40B4-BE49-F238E27FC236}">
                <a16:creationId xmlns:a16="http://schemas.microsoft.com/office/drawing/2014/main" id="{FF17F823-ECE2-1844-A0BE-AACF482402E4}"/>
              </a:ext>
            </a:extLst>
          </p:cNvPr>
          <p:cNvSpPr/>
          <p:nvPr/>
        </p:nvSpPr>
        <p:spPr>
          <a:xfrm>
            <a:off x="-539390" y="320085"/>
            <a:ext cx="10041847" cy="3108543"/>
          </a:xfrm>
          <a:prstGeom prst="rect">
            <a:avLst/>
          </a:prstGeom>
        </p:spPr>
        <p:txBody>
          <a:bodyPr wrap="square">
            <a:spAutoFit/>
          </a:bodyPr>
          <a:lstStyle/>
          <a:p>
            <a:pPr lvl="2"/>
            <a:r>
              <a:rPr lang="en-US" altLang="zh-CN" sz="2800" dirty="0"/>
              <a:t>	</a:t>
            </a:r>
          </a:p>
          <a:p>
            <a:pPr marL="742950" lvl="1" indent="-285750">
              <a:buFont typeface="Arial" panose="020B0604020202020204" pitchFamily="34" charset="0"/>
              <a:buChar char="•"/>
            </a:pPr>
            <a:r>
              <a:rPr lang="en-US" altLang="zh-CN" sz="2800" dirty="0"/>
              <a:t>Domain-level Attention Layer</a:t>
            </a:r>
          </a:p>
          <a:p>
            <a:pPr marL="1200150" lvl="2" indent="-285750">
              <a:buFont typeface="Arial" panose="020B0604020202020204" pitchFamily="34" charset="0"/>
              <a:buChar char="•"/>
            </a:pPr>
            <a:r>
              <a:rPr lang="en-US" altLang="zh-CN" sz="2800" dirty="0"/>
              <a:t>Unify two user embedding from two domains</a:t>
            </a:r>
          </a:p>
          <a:p>
            <a:pPr marL="1200150" lvl="2" indent="-285750">
              <a:buFont typeface="Arial" panose="020B0604020202020204" pitchFamily="34" charset="0"/>
              <a:buChar char="•"/>
            </a:pPr>
            <a:endParaRPr lang="en-US" altLang="zh-CN" sz="2800" dirty="0"/>
          </a:p>
          <a:p>
            <a:pPr marL="1200150" lvl="2" indent="-285750">
              <a:buFont typeface="Arial" panose="020B0604020202020204" pitchFamily="34" charset="0"/>
              <a:buChar char="•"/>
            </a:pPr>
            <a:endParaRPr lang="en-US" altLang="zh-CN" sz="2800" dirty="0"/>
          </a:p>
          <a:p>
            <a:pPr marL="1200150" lvl="2" indent="-285750">
              <a:buFont typeface="Arial" panose="020B0604020202020204" pitchFamily="34" charset="0"/>
              <a:buChar char="•"/>
            </a:pPr>
            <a:endParaRPr lang="en-US" altLang="zh-CN" sz="2800" dirty="0"/>
          </a:p>
          <a:p>
            <a:pPr marL="742950" lvl="1" indent="-285750">
              <a:buFont typeface="Arial" panose="020B0604020202020204" pitchFamily="34" charset="0"/>
              <a:buChar char="•"/>
            </a:pPr>
            <a:endParaRPr lang="en-US" altLang="zh-CN" sz="2800" dirty="0"/>
          </a:p>
        </p:txBody>
      </p:sp>
      <p:pic>
        <p:nvPicPr>
          <p:cNvPr id="4" name="Picture 3">
            <a:extLst>
              <a:ext uri="{FF2B5EF4-FFF2-40B4-BE49-F238E27FC236}">
                <a16:creationId xmlns:a16="http://schemas.microsoft.com/office/drawing/2014/main" id="{FBD9F912-981D-7344-A5A1-340EF508B1BC}"/>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41350" y="2341496"/>
            <a:ext cx="4978400" cy="593401"/>
          </a:xfrm>
          <a:prstGeom prst="rect">
            <a:avLst/>
          </a:prstGeom>
        </p:spPr>
      </p:pic>
      <p:sp>
        <p:nvSpPr>
          <p:cNvPr id="26" name="TextBox 25">
            <a:extLst>
              <a:ext uri="{FF2B5EF4-FFF2-40B4-BE49-F238E27FC236}">
                <a16:creationId xmlns:a16="http://schemas.microsoft.com/office/drawing/2014/main" id="{B09D48A1-CED3-F045-80E0-539E66A8BF2F}"/>
              </a:ext>
            </a:extLst>
          </p:cNvPr>
          <p:cNvSpPr txBox="1"/>
          <p:nvPr/>
        </p:nvSpPr>
        <p:spPr>
          <a:xfrm>
            <a:off x="397755" y="4412952"/>
            <a:ext cx="4764549" cy="830997"/>
          </a:xfrm>
          <a:prstGeom prst="rect">
            <a:avLst/>
          </a:prstGeom>
          <a:noFill/>
        </p:spPr>
        <p:txBody>
          <a:bodyPr wrap="square" rtlCol="0">
            <a:spAutoFit/>
          </a:bodyPr>
          <a:lstStyle/>
          <a:p>
            <a:r>
              <a:rPr lang="en-US" sz="2400" b="1" i="1" dirty="0">
                <a:solidFill>
                  <a:srgbClr val="FF0000"/>
                </a:solidFill>
                <a:cs typeface="Calibri" panose="020F0502020204030204" pitchFamily="34" charset="0"/>
              </a:rPr>
              <a:t>Challenge 3 is addressed!</a:t>
            </a:r>
          </a:p>
          <a:p>
            <a:pPr marL="0" lvl="2"/>
            <a:endParaRPr lang="en-US" altLang="zh-CN" sz="2400" i="1" dirty="0">
              <a:solidFill>
                <a:srgbClr val="FF0000"/>
              </a:solidFill>
              <a:cs typeface="Calibri" panose="020F0502020204030204" pitchFamily="34" charset="0"/>
            </a:endParaRPr>
          </a:p>
        </p:txBody>
      </p:sp>
      <p:sp>
        <p:nvSpPr>
          <p:cNvPr id="5" name="Rectangle 4">
            <a:extLst>
              <a:ext uri="{FF2B5EF4-FFF2-40B4-BE49-F238E27FC236}">
                <a16:creationId xmlns:a16="http://schemas.microsoft.com/office/drawing/2014/main" id="{1AC26EAB-EEA6-C948-8732-1F6537B9F051}"/>
              </a:ext>
            </a:extLst>
          </p:cNvPr>
          <p:cNvSpPr/>
          <p:nvPr/>
        </p:nvSpPr>
        <p:spPr>
          <a:xfrm>
            <a:off x="71729" y="3197795"/>
            <a:ext cx="6669796" cy="461665"/>
          </a:xfrm>
          <a:prstGeom prst="rect">
            <a:avLst/>
          </a:prstGeom>
        </p:spPr>
        <p:txBody>
          <a:bodyPr wrap="square">
            <a:spAutoFit/>
          </a:bodyPr>
          <a:lstStyle/>
          <a:p>
            <a:r>
              <a:rPr lang="en-US" sz="2400" dirty="0">
                <a:solidFill>
                  <a:srgbClr val="FF0000"/>
                </a:solidFill>
                <a:cs typeface="Calibri" panose="020F0502020204030204" pitchFamily="34" charset="0"/>
              </a:rPr>
              <a:t>Attention weights control influence of two domains</a:t>
            </a:r>
            <a:endParaRPr lang="en-US" dirty="0">
              <a:solidFill>
                <a:srgbClr val="FF0000"/>
              </a:solidFill>
            </a:endParaRPr>
          </a:p>
        </p:txBody>
      </p:sp>
      <p:pic>
        <p:nvPicPr>
          <p:cNvPr id="65" name="Picture 64">
            <a:extLst>
              <a:ext uri="{FF2B5EF4-FFF2-40B4-BE49-F238E27FC236}">
                <a16:creationId xmlns:a16="http://schemas.microsoft.com/office/drawing/2014/main" id="{4BDC6363-274F-A345-AA5C-10A1496D65CC}"/>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246898" y="1710047"/>
            <a:ext cx="3811373" cy="5103548"/>
          </a:xfrm>
          <a:prstGeom prst="rect">
            <a:avLst/>
          </a:prstGeom>
        </p:spPr>
      </p:pic>
      <p:pic>
        <p:nvPicPr>
          <p:cNvPr id="3" name="Picture 2">
            <a:extLst>
              <a:ext uri="{FF2B5EF4-FFF2-40B4-BE49-F238E27FC236}">
                <a16:creationId xmlns:a16="http://schemas.microsoft.com/office/drawing/2014/main" id="{71F6C5E5-53FF-A648-AAD3-B1039958C249}"/>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33350" y="5299672"/>
            <a:ext cx="4230370" cy="1560719"/>
          </a:xfrm>
          <a:prstGeom prst="rect">
            <a:avLst/>
          </a:prstGeom>
        </p:spPr>
      </p:pic>
    </p:spTree>
    <p:extLst>
      <p:ext uri="{BB962C8B-B14F-4D97-AF65-F5344CB8AC3E}">
        <p14:creationId xmlns:p14="http://schemas.microsoft.com/office/powerpoint/2010/main" val="27114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54592"/>
            <a:ext cx="10650388" cy="868451"/>
          </a:xfrm>
        </p:spPr>
        <p:txBody>
          <a:bodyPr>
            <a:noAutofit/>
          </a:bodyPr>
          <a:lstStyle/>
          <a:p>
            <a:r>
              <a:rPr lang="en-US" altLang="zh-CN" sz="3600" b="1" dirty="0">
                <a:solidFill>
                  <a:schemeClr val="accent5">
                    <a:lumMod val="75000"/>
                  </a:schemeClr>
                </a:solidFill>
                <a:latin typeface="+mn-lt"/>
              </a:rPr>
              <a:t>Methodology: Our NATR Model</a:t>
            </a:r>
          </a:p>
        </p:txBody>
      </p:sp>
      <p:sp>
        <p:nvSpPr>
          <p:cNvPr id="7" name="灯片编号占位符 6"/>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BF648D4-87EC-4B0F-96CC-B2361512DBC1}" type="slidenum">
              <a:rPr kumimoji="0" lang="zh-CN" altLang="en-US" sz="2800" b="0" i="0" u="none" strike="noStrike" kern="1200" cap="none" spc="0" normalizeH="0" baseline="0" noProof="0" smtClean="0">
                <a:ln>
                  <a:noFill/>
                </a:ln>
                <a:solidFill>
                  <a:prstClr val="black">
                    <a:tint val="75000"/>
                  </a:prstClr>
                </a:solidFill>
                <a:effectLst/>
                <a:uLnTx/>
                <a:uFillTx/>
                <a:latin typeface="Calibri"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15</a:t>
            </a:fld>
            <a:endParaRPr kumimoji="0" lang="zh-CN" altLang="en-US" sz="2800" b="0" i="0" u="none" strike="noStrike" kern="1200" cap="none" spc="0" normalizeH="0" baseline="0" noProof="0">
              <a:ln>
                <a:noFill/>
              </a:ln>
              <a:solidFill>
                <a:prstClr val="black">
                  <a:tint val="75000"/>
                </a:prstClr>
              </a:solidFill>
              <a:effectLst/>
              <a:uLnTx/>
              <a:uFillTx/>
              <a:latin typeface="Calibri" panose="020F0502020204030204"/>
              <a:ea typeface="等线" panose="02010600030101010101" pitchFamily="2" charset="-122"/>
              <a:cs typeface="+mn-cs"/>
            </a:endParaRPr>
          </a:p>
        </p:txBody>
      </p:sp>
      <p:sp>
        <p:nvSpPr>
          <p:cNvPr id="8" name="灯片编号占位符 6">
            <a:extLst>
              <a:ext uri="{FF2B5EF4-FFF2-40B4-BE49-F238E27FC236}">
                <a16:creationId xmlns:a16="http://schemas.microsoft.com/office/drawing/2014/main" id="{705DD2EF-485A-6642-BEB4-993E06653254}"/>
              </a:ext>
            </a:extLst>
          </p:cNvPr>
          <p:cNvSpPr txBox="1">
            <a:spLocks/>
          </p:cNvSpPr>
          <p:nvPr/>
        </p:nvSpPr>
        <p:spPr>
          <a:xfrm>
            <a:off x="6457950" y="6356351"/>
            <a:ext cx="2057400" cy="365125"/>
          </a:xfrm>
          <a:prstGeom prst="rect">
            <a:avLst/>
          </a:prstGeom>
        </p:spPr>
        <p:txBody>
          <a:bodyPr vert="horz" lIns="91440" tIns="45720" rIns="91440" bIns="45720" rtlCol="0" anchor="ctr"/>
          <a:lstStyle>
            <a:defPPr>
              <a:defRPr lang="en-US"/>
            </a:defPPr>
            <a:lvl1pPr marL="0" algn="r" defTabSz="914400" rtl="0" eaLnBrk="1" latinLnBrk="0" hangingPunct="1">
              <a:defRPr sz="28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fld id="{DBF648D4-87EC-4B0F-96CC-B2361512DBC1}" type="slidenum">
              <a:rPr lang="zh-CN" altLang="en-US" smtClean="0">
                <a:solidFill>
                  <a:prstClr val="black">
                    <a:tint val="75000"/>
                  </a:prstClr>
                </a:solidFill>
                <a:latin typeface="Calibri" panose="020F0502020204030204"/>
                <a:ea typeface="等线" panose="02010600030101010101" pitchFamily="2" charset="-122"/>
              </a:rPr>
              <a:pPr defTabSz="457200"/>
              <a:t>15</a:t>
            </a:fld>
            <a:endParaRPr lang="zh-CN" altLang="en-US">
              <a:solidFill>
                <a:prstClr val="black">
                  <a:tint val="75000"/>
                </a:prstClr>
              </a:solidFill>
              <a:latin typeface="Calibri" panose="020F0502020204030204"/>
              <a:ea typeface="等线" panose="02010600030101010101" pitchFamily="2" charset="-122"/>
            </a:endParaRPr>
          </a:p>
        </p:txBody>
      </p:sp>
      <p:sp>
        <p:nvSpPr>
          <p:cNvPr id="6" name="Rectangle 5">
            <a:extLst>
              <a:ext uri="{FF2B5EF4-FFF2-40B4-BE49-F238E27FC236}">
                <a16:creationId xmlns:a16="http://schemas.microsoft.com/office/drawing/2014/main" id="{A867BDC3-A978-364D-A0F1-0EB019922626}"/>
              </a:ext>
            </a:extLst>
          </p:cNvPr>
          <p:cNvSpPr/>
          <p:nvPr/>
        </p:nvSpPr>
        <p:spPr>
          <a:xfrm>
            <a:off x="-267927" y="391428"/>
            <a:ext cx="10041847" cy="523220"/>
          </a:xfrm>
          <a:prstGeom prst="rect">
            <a:avLst/>
          </a:prstGeom>
        </p:spPr>
        <p:txBody>
          <a:bodyPr wrap="square">
            <a:spAutoFit/>
          </a:bodyPr>
          <a:lstStyle/>
          <a:p>
            <a:pPr marL="742950" lvl="1" indent="-285750">
              <a:buFont typeface="Arial" panose="020B0604020202020204" pitchFamily="34" charset="0"/>
              <a:buChar char="•"/>
            </a:pPr>
            <a:endParaRPr lang="en-US" altLang="zh-CN" sz="2800" dirty="0"/>
          </a:p>
        </p:txBody>
      </p:sp>
      <p:sp>
        <p:nvSpPr>
          <p:cNvPr id="14" name="Rectangle 13">
            <a:extLst>
              <a:ext uri="{FF2B5EF4-FFF2-40B4-BE49-F238E27FC236}">
                <a16:creationId xmlns:a16="http://schemas.microsoft.com/office/drawing/2014/main" id="{FF17F823-ECE2-1844-A0BE-AACF482402E4}"/>
              </a:ext>
            </a:extLst>
          </p:cNvPr>
          <p:cNvSpPr/>
          <p:nvPr/>
        </p:nvSpPr>
        <p:spPr>
          <a:xfrm>
            <a:off x="-267927" y="391428"/>
            <a:ext cx="10041847" cy="1384995"/>
          </a:xfrm>
          <a:prstGeom prst="rect">
            <a:avLst/>
          </a:prstGeom>
        </p:spPr>
        <p:txBody>
          <a:bodyPr wrap="square">
            <a:spAutoFit/>
          </a:bodyPr>
          <a:lstStyle/>
          <a:p>
            <a:pPr lvl="2"/>
            <a:r>
              <a:rPr lang="en-US" altLang="zh-CN" sz="2800" dirty="0"/>
              <a:t>	</a:t>
            </a:r>
          </a:p>
          <a:p>
            <a:pPr marL="742950" lvl="1" indent="-285750">
              <a:buFont typeface="Arial" panose="020B0604020202020204" pitchFamily="34" charset="0"/>
              <a:buChar char="•"/>
            </a:pPr>
            <a:r>
              <a:rPr lang="en-US" altLang="zh-CN" sz="2800" dirty="0"/>
              <a:t>Prediction Layer</a:t>
            </a:r>
          </a:p>
          <a:p>
            <a:pPr marL="1200150" lvl="2" indent="-285750">
              <a:buFont typeface="Arial" panose="020B0604020202020204" pitchFamily="34" charset="0"/>
              <a:buChar char="•"/>
            </a:pPr>
            <a:r>
              <a:rPr lang="en-US" altLang="zh-CN" sz="2800" dirty="0"/>
              <a:t>Inner product</a:t>
            </a:r>
          </a:p>
        </p:txBody>
      </p:sp>
      <p:pic>
        <p:nvPicPr>
          <p:cNvPr id="4" name="Picture 3">
            <a:extLst>
              <a:ext uri="{FF2B5EF4-FFF2-40B4-BE49-F238E27FC236}">
                <a16:creationId xmlns:a16="http://schemas.microsoft.com/office/drawing/2014/main" id="{4F78EFB8-46FA-B54E-BADD-B913102CD96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962150" y="3843224"/>
            <a:ext cx="5143500" cy="1435100"/>
          </a:xfrm>
          <a:prstGeom prst="rect">
            <a:avLst/>
          </a:prstGeom>
        </p:spPr>
      </p:pic>
      <p:pic>
        <p:nvPicPr>
          <p:cNvPr id="5" name="Picture 4">
            <a:extLst>
              <a:ext uri="{FF2B5EF4-FFF2-40B4-BE49-F238E27FC236}">
                <a16:creationId xmlns:a16="http://schemas.microsoft.com/office/drawing/2014/main" id="{75A47AD8-EEC4-BE41-AA9E-10A67ADA45EE}"/>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501900" y="2278425"/>
            <a:ext cx="3378200" cy="990600"/>
          </a:xfrm>
          <a:prstGeom prst="rect">
            <a:avLst/>
          </a:prstGeom>
        </p:spPr>
      </p:pic>
    </p:spTree>
    <p:extLst>
      <p:ext uri="{BB962C8B-B14F-4D97-AF65-F5344CB8AC3E}">
        <p14:creationId xmlns:p14="http://schemas.microsoft.com/office/powerpoint/2010/main" val="4498630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9" name="Picture 458">
            <a:extLst>
              <a:ext uri="{FF2B5EF4-FFF2-40B4-BE49-F238E27FC236}">
                <a16:creationId xmlns:a16="http://schemas.microsoft.com/office/drawing/2014/main" id="{1C3B1599-E14E-764C-A631-DAB76E18226C}"/>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1928303"/>
            <a:ext cx="9261795" cy="4555625"/>
          </a:xfrm>
          <a:prstGeom prst="rect">
            <a:avLst/>
          </a:prstGeom>
        </p:spPr>
      </p:pic>
      <p:sp>
        <p:nvSpPr>
          <p:cNvPr id="460" name="标题 1">
            <a:extLst>
              <a:ext uri="{FF2B5EF4-FFF2-40B4-BE49-F238E27FC236}">
                <a16:creationId xmlns:a16="http://schemas.microsoft.com/office/drawing/2014/main" id="{3BDF4930-1BD8-C347-9362-10DEC5F59666}"/>
              </a:ext>
            </a:extLst>
          </p:cNvPr>
          <p:cNvSpPr>
            <a:spLocks noGrp="1"/>
          </p:cNvSpPr>
          <p:nvPr>
            <p:ph type="title"/>
          </p:nvPr>
        </p:nvSpPr>
        <p:spPr>
          <a:xfrm>
            <a:off x="0" y="-54592"/>
            <a:ext cx="10650388" cy="868451"/>
          </a:xfrm>
        </p:spPr>
        <p:txBody>
          <a:bodyPr>
            <a:noAutofit/>
          </a:bodyPr>
          <a:lstStyle/>
          <a:p>
            <a:r>
              <a:rPr lang="en-US" altLang="zh-CN" sz="3600" b="1" dirty="0">
                <a:solidFill>
                  <a:schemeClr val="accent5">
                    <a:lumMod val="75000"/>
                  </a:schemeClr>
                </a:solidFill>
                <a:latin typeface="+mn-lt"/>
              </a:rPr>
              <a:t>Methodology: Our NATR Model</a:t>
            </a:r>
          </a:p>
        </p:txBody>
      </p:sp>
      <p:sp>
        <p:nvSpPr>
          <p:cNvPr id="461" name="Rectangle 460">
            <a:extLst>
              <a:ext uri="{FF2B5EF4-FFF2-40B4-BE49-F238E27FC236}">
                <a16:creationId xmlns:a16="http://schemas.microsoft.com/office/drawing/2014/main" id="{7116403E-D5D4-A440-B76A-10ED5E6A033B}"/>
              </a:ext>
            </a:extLst>
          </p:cNvPr>
          <p:cNvSpPr/>
          <p:nvPr/>
        </p:nvSpPr>
        <p:spPr>
          <a:xfrm>
            <a:off x="-57633" y="914648"/>
            <a:ext cx="3764172" cy="523220"/>
          </a:xfrm>
          <a:prstGeom prst="rect">
            <a:avLst/>
          </a:prstGeom>
        </p:spPr>
        <p:txBody>
          <a:bodyPr wrap="none">
            <a:spAutoFit/>
          </a:bodyPr>
          <a:lstStyle/>
          <a:p>
            <a:pPr marL="742950" lvl="1" indent="-285750">
              <a:buFont typeface="Arial" panose="020B0604020202020204" pitchFamily="34" charset="0"/>
              <a:buChar char="•"/>
            </a:pPr>
            <a:r>
              <a:rPr lang="en-US" altLang="zh-CN" sz="2800" dirty="0"/>
              <a:t>(e.g. user 4, item 2)</a:t>
            </a:r>
          </a:p>
        </p:txBody>
      </p:sp>
    </p:spTree>
    <p:extLst>
      <p:ext uri="{BB962C8B-B14F-4D97-AF65-F5344CB8AC3E}">
        <p14:creationId xmlns:p14="http://schemas.microsoft.com/office/powerpoint/2010/main" val="7918785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54592"/>
            <a:ext cx="10650388" cy="868451"/>
          </a:xfrm>
        </p:spPr>
        <p:txBody>
          <a:bodyPr>
            <a:noAutofit/>
          </a:bodyPr>
          <a:lstStyle/>
          <a:p>
            <a:r>
              <a:rPr lang="en-US" altLang="zh-CN" sz="3600" b="1" dirty="0">
                <a:solidFill>
                  <a:schemeClr val="accent5">
                    <a:lumMod val="75000"/>
                  </a:schemeClr>
                </a:solidFill>
                <a:latin typeface="+mn-lt"/>
              </a:rPr>
              <a:t>Experiments</a:t>
            </a:r>
          </a:p>
        </p:txBody>
      </p:sp>
      <p:sp>
        <p:nvSpPr>
          <p:cNvPr id="7" name="灯片编号占位符 6"/>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BF648D4-87EC-4B0F-96CC-B2361512DBC1}" type="slidenum">
              <a:rPr kumimoji="0" lang="zh-CN" altLang="en-US" sz="2800" b="0" i="0" u="none" strike="noStrike" kern="1200" cap="none" spc="0" normalizeH="0" baseline="0" noProof="0" smtClean="0">
                <a:ln>
                  <a:noFill/>
                </a:ln>
                <a:solidFill>
                  <a:prstClr val="black">
                    <a:tint val="75000"/>
                  </a:prstClr>
                </a:solidFill>
                <a:effectLst/>
                <a:uLnTx/>
                <a:uFillTx/>
                <a:latin typeface="Calibri"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17</a:t>
            </a:fld>
            <a:endParaRPr kumimoji="0" lang="zh-CN" altLang="en-US" sz="2800" b="0" i="0" u="none" strike="noStrike" kern="1200" cap="none" spc="0" normalizeH="0" baseline="0" noProof="0">
              <a:ln>
                <a:noFill/>
              </a:ln>
              <a:solidFill>
                <a:prstClr val="black">
                  <a:tint val="75000"/>
                </a:prstClr>
              </a:solidFill>
              <a:effectLst/>
              <a:uLnTx/>
              <a:uFillTx/>
              <a:latin typeface="Calibri" panose="020F0502020204030204"/>
              <a:ea typeface="等线" panose="02010600030101010101" pitchFamily="2" charset="-122"/>
              <a:cs typeface="+mn-cs"/>
            </a:endParaRPr>
          </a:p>
        </p:txBody>
      </p:sp>
      <p:sp>
        <p:nvSpPr>
          <p:cNvPr id="8" name="灯片编号占位符 6">
            <a:extLst>
              <a:ext uri="{FF2B5EF4-FFF2-40B4-BE49-F238E27FC236}">
                <a16:creationId xmlns:a16="http://schemas.microsoft.com/office/drawing/2014/main" id="{705DD2EF-485A-6642-BEB4-993E06653254}"/>
              </a:ext>
            </a:extLst>
          </p:cNvPr>
          <p:cNvSpPr txBox="1">
            <a:spLocks/>
          </p:cNvSpPr>
          <p:nvPr/>
        </p:nvSpPr>
        <p:spPr>
          <a:xfrm>
            <a:off x="6457950" y="6356351"/>
            <a:ext cx="2057400" cy="365125"/>
          </a:xfrm>
          <a:prstGeom prst="rect">
            <a:avLst/>
          </a:prstGeom>
        </p:spPr>
        <p:txBody>
          <a:bodyPr vert="horz" lIns="91440" tIns="45720" rIns="91440" bIns="45720" rtlCol="0" anchor="ctr"/>
          <a:lstStyle>
            <a:defPPr>
              <a:defRPr lang="en-US"/>
            </a:defPPr>
            <a:lvl1pPr marL="0" algn="r" defTabSz="914400" rtl="0" eaLnBrk="1" latinLnBrk="0" hangingPunct="1">
              <a:defRPr sz="28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fld id="{DBF648D4-87EC-4B0F-96CC-B2361512DBC1}" type="slidenum">
              <a:rPr lang="zh-CN" altLang="en-US" smtClean="0">
                <a:solidFill>
                  <a:prstClr val="black">
                    <a:tint val="75000"/>
                  </a:prstClr>
                </a:solidFill>
                <a:latin typeface="Calibri" panose="020F0502020204030204"/>
                <a:ea typeface="等线" panose="02010600030101010101" pitchFamily="2" charset="-122"/>
              </a:rPr>
              <a:pPr defTabSz="457200"/>
              <a:t>17</a:t>
            </a:fld>
            <a:endParaRPr lang="zh-CN" altLang="en-US">
              <a:solidFill>
                <a:prstClr val="black">
                  <a:tint val="75000"/>
                </a:prstClr>
              </a:solidFill>
              <a:latin typeface="Calibri" panose="020F0502020204030204"/>
              <a:ea typeface="等线" panose="02010600030101010101" pitchFamily="2" charset="-122"/>
            </a:endParaRPr>
          </a:p>
        </p:txBody>
      </p:sp>
      <p:sp>
        <p:nvSpPr>
          <p:cNvPr id="6" name="Rectangle 5">
            <a:extLst>
              <a:ext uri="{FF2B5EF4-FFF2-40B4-BE49-F238E27FC236}">
                <a16:creationId xmlns:a16="http://schemas.microsoft.com/office/drawing/2014/main" id="{A867BDC3-A978-364D-A0F1-0EB019922626}"/>
              </a:ext>
            </a:extLst>
          </p:cNvPr>
          <p:cNvSpPr/>
          <p:nvPr/>
        </p:nvSpPr>
        <p:spPr>
          <a:xfrm>
            <a:off x="-267927" y="391428"/>
            <a:ext cx="10041847" cy="523220"/>
          </a:xfrm>
          <a:prstGeom prst="rect">
            <a:avLst/>
          </a:prstGeom>
        </p:spPr>
        <p:txBody>
          <a:bodyPr wrap="square">
            <a:spAutoFit/>
          </a:bodyPr>
          <a:lstStyle/>
          <a:p>
            <a:pPr marL="742950" lvl="1" indent="-285750">
              <a:buFont typeface="Arial" panose="020B0604020202020204" pitchFamily="34" charset="0"/>
              <a:buChar char="•"/>
            </a:pPr>
            <a:endParaRPr lang="en-US" altLang="zh-CN" sz="2800" dirty="0"/>
          </a:p>
        </p:txBody>
      </p:sp>
      <p:sp>
        <p:nvSpPr>
          <p:cNvPr id="14" name="Rectangle 13">
            <a:extLst>
              <a:ext uri="{FF2B5EF4-FFF2-40B4-BE49-F238E27FC236}">
                <a16:creationId xmlns:a16="http://schemas.microsoft.com/office/drawing/2014/main" id="{FF17F823-ECE2-1844-A0BE-AACF482402E4}"/>
              </a:ext>
            </a:extLst>
          </p:cNvPr>
          <p:cNvSpPr/>
          <p:nvPr/>
        </p:nvSpPr>
        <p:spPr>
          <a:xfrm>
            <a:off x="-267927" y="930524"/>
            <a:ext cx="9202377" cy="5262979"/>
          </a:xfrm>
          <a:prstGeom prst="rect">
            <a:avLst/>
          </a:prstGeom>
        </p:spPr>
        <p:txBody>
          <a:bodyPr wrap="square">
            <a:spAutoFit/>
          </a:bodyPr>
          <a:lstStyle/>
          <a:p>
            <a:pPr marL="742950" lvl="1" indent="-285750">
              <a:buFont typeface="Arial" panose="020B0604020202020204" pitchFamily="34" charset="0"/>
              <a:buChar char="•"/>
            </a:pPr>
            <a:r>
              <a:rPr lang="en-US" altLang="zh-CN" sz="2800" dirty="0"/>
              <a:t>Datasets</a:t>
            </a:r>
          </a:p>
          <a:p>
            <a:pPr marL="1200150" lvl="2" indent="-285750">
              <a:buFont typeface="Arial" panose="020B0604020202020204" pitchFamily="34" charset="0"/>
              <a:buChar char="•"/>
            </a:pPr>
            <a:r>
              <a:rPr lang="en-US" altLang="zh-CN" sz="2800" dirty="0"/>
              <a:t>Two real-world datasets with overlapped items across domains</a:t>
            </a:r>
          </a:p>
          <a:p>
            <a:pPr marL="1200150" lvl="2" indent="-285750">
              <a:buFont typeface="Arial" panose="020B0604020202020204" pitchFamily="34" charset="0"/>
              <a:buChar char="•"/>
            </a:pPr>
            <a:endParaRPr lang="en-US" altLang="zh-CN" sz="2800" dirty="0"/>
          </a:p>
          <a:p>
            <a:pPr lvl="2"/>
            <a:endParaRPr lang="en-US" altLang="zh-CN" sz="2800" dirty="0"/>
          </a:p>
          <a:p>
            <a:pPr marL="742950" lvl="1" indent="-285750">
              <a:buFont typeface="Arial" panose="020B0604020202020204" pitchFamily="34" charset="0"/>
              <a:buChar char="•"/>
            </a:pPr>
            <a:r>
              <a:rPr lang="en-US" altLang="zh-CN" sz="2800" dirty="0"/>
              <a:t>Evaluation protocols:</a:t>
            </a:r>
          </a:p>
          <a:p>
            <a:pPr marL="1200150" lvl="2" indent="-285750">
              <a:buFont typeface="Arial" panose="020B0604020202020204" pitchFamily="34" charset="0"/>
              <a:buChar char="•"/>
            </a:pPr>
            <a:r>
              <a:rPr lang="en-US" altLang="zh-CN" sz="2800" dirty="0"/>
              <a:t>Leave-one-out</a:t>
            </a:r>
          </a:p>
          <a:p>
            <a:pPr marL="1200150" lvl="2" indent="-285750">
              <a:buFont typeface="Arial" panose="020B0604020202020204" pitchFamily="34" charset="0"/>
              <a:buChar char="•"/>
            </a:pPr>
            <a:r>
              <a:rPr lang="en-US" altLang="zh-CN" sz="2800" dirty="0"/>
              <a:t>Top-K evaluation with two metrics Hit Ratio and NDCG.</a:t>
            </a:r>
          </a:p>
          <a:p>
            <a:pPr marL="1200150" lvl="2" indent="-285750">
              <a:buFont typeface="Arial" panose="020B0604020202020204" pitchFamily="34" charset="0"/>
              <a:buChar char="•"/>
            </a:pPr>
            <a:endParaRPr lang="en-US" altLang="zh-CN" sz="2800" dirty="0"/>
          </a:p>
          <a:p>
            <a:pPr marL="742950" lvl="1" indent="-285750">
              <a:buFont typeface="Arial" panose="020B0604020202020204" pitchFamily="34" charset="0"/>
              <a:buChar char="•"/>
            </a:pPr>
            <a:r>
              <a:rPr lang="en-US" altLang="zh-CN" sz="2800" dirty="0"/>
              <a:t>Baseline</a:t>
            </a:r>
          </a:p>
          <a:p>
            <a:pPr marL="1200150" lvl="2" indent="-285750">
              <a:buFont typeface="Arial" panose="020B0604020202020204" pitchFamily="34" charset="0"/>
              <a:buChar char="•"/>
            </a:pPr>
            <a:r>
              <a:rPr lang="en-US" altLang="zh-CN" sz="2800" dirty="0"/>
              <a:t>Single-domain Ones</a:t>
            </a:r>
          </a:p>
          <a:p>
            <a:pPr marL="1200150" lvl="2" indent="-285750">
              <a:buFont typeface="Arial" panose="020B0604020202020204" pitchFamily="34" charset="0"/>
              <a:buChar char="•"/>
            </a:pPr>
            <a:r>
              <a:rPr lang="en-US" altLang="zh-CN" sz="2800" dirty="0"/>
              <a:t>Cross-domain Ones</a:t>
            </a:r>
          </a:p>
        </p:txBody>
      </p:sp>
      <p:pic>
        <p:nvPicPr>
          <p:cNvPr id="3" name="Picture 2">
            <a:extLst>
              <a:ext uri="{FF2B5EF4-FFF2-40B4-BE49-F238E27FC236}">
                <a16:creationId xmlns:a16="http://schemas.microsoft.com/office/drawing/2014/main" id="{D5B0F431-DF85-5D4E-AEEE-5DA139B8B53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772494" y="1828572"/>
            <a:ext cx="5105400" cy="1125699"/>
          </a:xfrm>
          <a:prstGeom prst="rect">
            <a:avLst/>
          </a:prstGeom>
        </p:spPr>
      </p:pic>
    </p:spTree>
    <p:extLst>
      <p:ext uri="{BB962C8B-B14F-4D97-AF65-F5344CB8AC3E}">
        <p14:creationId xmlns:p14="http://schemas.microsoft.com/office/powerpoint/2010/main" val="34926135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B824738C-B2D4-6E44-9219-001551CBE637}"/>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82184" y="1113593"/>
            <a:ext cx="8808228" cy="3058895"/>
          </a:xfrm>
          <a:prstGeom prst="rect">
            <a:avLst/>
          </a:prstGeom>
        </p:spPr>
      </p:pic>
      <p:sp>
        <p:nvSpPr>
          <p:cNvPr id="2" name="标题 1"/>
          <p:cNvSpPr>
            <a:spLocks noGrp="1"/>
          </p:cNvSpPr>
          <p:nvPr>
            <p:ph type="title"/>
          </p:nvPr>
        </p:nvSpPr>
        <p:spPr>
          <a:xfrm>
            <a:off x="0" y="-54592"/>
            <a:ext cx="10650388" cy="868451"/>
          </a:xfrm>
        </p:spPr>
        <p:txBody>
          <a:bodyPr>
            <a:noAutofit/>
          </a:bodyPr>
          <a:lstStyle/>
          <a:p>
            <a:r>
              <a:rPr lang="en-US" altLang="zh-CN" sz="3600" b="1" dirty="0">
                <a:solidFill>
                  <a:schemeClr val="accent5">
                    <a:lumMod val="75000"/>
                  </a:schemeClr>
                </a:solidFill>
                <a:latin typeface="+mn-lt"/>
              </a:rPr>
              <a:t>Experiments</a:t>
            </a:r>
          </a:p>
        </p:txBody>
      </p:sp>
      <p:sp>
        <p:nvSpPr>
          <p:cNvPr id="7" name="灯片编号占位符 6"/>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BF648D4-87EC-4B0F-96CC-B2361512DBC1}" type="slidenum">
              <a:rPr kumimoji="0" lang="zh-CN" altLang="en-US" sz="2800" b="0" i="0" u="none" strike="noStrike" kern="1200" cap="none" spc="0" normalizeH="0" baseline="0" noProof="0" smtClean="0">
                <a:ln>
                  <a:noFill/>
                </a:ln>
                <a:solidFill>
                  <a:prstClr val="black">
                    <a:tint val="75000"/>
                  </a:prstClr>
                </a:solidFill>
                <a:effectLst/>
                <a:uLnTx/>
                <a:uFillTx/>
                <a:latin typeface="Calibri"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18</a:t>
            </a:fld>
            <a:endParaRPr kumimoji="0" lang="zh-CN" altLang="en-US" sz="2800" b="0" i="0" u="none" strike="noStrike" kern="1200" cap="none" spc="0" normalizeH="0" baseline="0" noProof="0" dirty="0">
              <a:ln>
                <a:noFill/>
              </a:ln>
              <a:solidFill>
                <a:prstClr val="black">
                  <a:tint val="75000"/>
                </a:prstClr>
              </a:solidFill>
              <a:effectLst/>
              <a:uLnTx/>
              <a:uFillTx/>
              <a:latin typeface="Calibri" panose="020F0502020204030204"/>
              <a:ea typeface="等线" panose="02010600030101010101" pitchFamily="2" charset="-122"/>
              <a:cs typeface="+mn-cs"/>
            </a:endParaRPr>
          </a:p>
        </p:txBody>
      </p:sp>
      <p:sp>
        <p:nvSpPr>
          <p:cNvPr id="8" name="灯片编号占位符 6">
            <a:extLst>
              <a:ext uri="{FF2B5EF4-FFF2-40B4-BE49-F238E27FC236}">
                <a16:creationId xmlns:a16="http://schemas.microsoft.com/office/drawing/2014/main" id="{705DD2EF-485A-6642-BEB4-993E06653254}"/>
              </a:ext>
            </a:extLst>
          </p:cNvPr>
          <p:cNvSpPr txBox="1">
            <a:spLocks/>
          </p:cNvSpPr>
          <p:nvPr/>
        </p:nvSpPr>
        <p:spPr>
          <a:xfrm>
            <a:off x="6457950" y="6356351"/>
            <a:ext cx="2057400" cy="365125"/>
          </a:xfrm>
          <a:prstGeom prst="rect">
            <a:avLst/>
          </a:prstGeom>
        </p:spPr>
        <p:txBody>
          <a:bodyPr vert="horz" lIns="91440" tIns="45720" rIns="91440" bIns="45720" rtlCol="0" anchor="ctr"/>
          <a:lstStyle>
            <a:defPPr>
              <a:defRPr lang="en-US"/>
            </a:defPPr>
            <a:lvl1pPr marL="0" algn="r" defTabSz="914400" rtl="0" eaLnBrk="1" latinLnBrk="0" hangingPunct="1">
              <a:defRPr sz="28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fld id="{DBF648D4-87EC-4B0F-96CC-B2361512DBC1}" type="slidenum">
              <a:rPr lang="zh-CN" altLang="en-US" smtClean="0">
                <a:solidFill>
                  <a:prstClr val="black">
                    <a:tint val="75000"/>
                  </a:prstClr>
                </a:solidFill>
                <a:latin typeface="Calibri" panose="020F0502020204030204"/>
                <a:ea typeface="等线" panose="02010600030101010101" pitchFamily="2" charset="-122"/>
              </a:rPr>
              <a:pPr defTabSz="457200"/>
              <a:t>18</a:t>
            </a:fld>
            <a:endParaRPr lang="zh-CN" altLang="en-US">
              <a:solidFill>
                <a:prstClr val="black">
                  <a:tint val="75000"/>
                </a:prstClr>
              </a:solidFill>
              <a:latin typeface="Calibri" panose="020F0502020204030204"/>
              <a:ea typeface="等线" panose="02010600030101010101" pitchFamily="2" charset="-122"/>
            </a:endParaRPr>
          </a:p>
        </p:txBody>
      </p:sp>
      <p:sp>
        <p:nvSpPr>
          <p:cNvPr id="6" name="Rectangle 5">
            <a:extLst>
              <a:ext uri="{FF2B5EF4-FFF2-40B4-BE49-F238E27FC236}">
                <a16:creationId xmlns:a16="http://schemas.microsoft.com/office/drawing/2014/main" id="{A867BDC3-A978-364D-A0F1-0EB019922626}"/>
              </a:ext>
            </a:extLst>
          </p:cNvPr>
          <p:cNvSpPr/>
          <p:nvPr/>
        </p:nvSpPr>
        <p:spPr>
          <a:xfrm>
            <a:off x="-267927" y="391428"/>
            <a:ext cx="10041847" cy="523220"/>
          </a:xfrm>
          <a:prstGeom prst="rect">
            <a:avLst/>
          </a:prstGeom>
        </p:spPr>
        <p:txBody>
          <a:bodyPr wrap="square">
            <a:spAutoFit/>
          </a:bodyPr>
          <a:lstStyle/>
          <a:p>
            <a:pPr marL="742950" lvl="1" indent="-285750">
              <a:buFont typeface="Arial" panose="020B0604020202020204" pitchFamily="34" charset="0"/>
              <a:buChar char="•"/>
            </a:pPr>
            <a:endParaRPr lang="en-US" altLang="zh-CN" sz="2800" dirty="0"/>
          </a:p>
        </p:txBody>
      </p:sp>
      <p:sp>
        <p:nvSpPr>
          <p:cNvPr id="4" name="Rectangle 3">
            <a:extLst>
              <a:ext uri="{FF2B5EF4-FFF2-40B4-BE49-F238E27FC236}">
                <a16:creationId xmlns:a16="http://schemas.microsoft.com/office/drawing/2014/main" id="{0792C54A-3A71-7B4C-AAF7-323F15D665B4}"/>
              </a:ext>
            </a:extLst>
          </p:cNvPr>
          <p:cNvSpPr/>
          <p:nvPr/>
        </p:nvSpPr>
        <p:spPr>
          <a:xfrm>
            <a:off x="504846" y="4278556"/>
            <a:ext cx="8162904" cy="369332"/>
          </a:xfrm>
          <a:prstGeom prst="rect">
            <a:avLst/>
          </a:prstGeom>
        </p:spPr>
        <p:txBody>
          <a:bodyPr wrap="square">
            <a:spAutoFit/>
          </a:bodyPr>
          <a:lstStyle/>
          <a:p>
            <a:endParaRPr lang="en-US" dirty="0"/>
          </a:p>
        </p:txBody>
      </p:sp>
      <p:sp>
        <p:nvSpPr>
          <p:cNvPr id="12" name="Rectangle 11">
            <a:extLst>
              <a:ext uri="{FF2B5EF4-FFF2-40B4-BE49-F238E27FC236}">
                <a16:creationId xmlns:a16="http://schemas.microsoft.com/office/drawing/2014/main" id="{71216FA0-6B2E-D046-ABF4-0D078043D238}"/>
              </a:ext>
            </a:extLst>
          </p:cNvPr>
          <p:cNvSpPr/>
          <p:nvPr/>
        </p:nvSpPr>
        <p:spPr>
          <a:xfrm>
            <a:off x="-267927" y="660271"/>
            <a:ext cx="9202377" cy="523220"/>
          </a:xfrm>
          <a:prstGeom prst="rect">
            <a:avLst/>
          </a:prstGeom>
        </p:spPr>
        <p:txBody>
          <a:bodyPr wrap="square">
            <a:spAutoFit/>
          </a:bodyPr>
          <a:lstStyle/>
          <a:p>
            <a:pPr marL="742950" lvl="1" indent="-285750">
              <a:buFont typeface="Arial" panose="020B0604020202020204" pitchFamily="34" charset="0"/>
              <a:buChar char="•"/>
            </a:pPr>
            <a:r>
              <a:rPr lang="en-US" altLang="zh-CN" sz="2800" dirty="0"/>
              <a:t>Overall Comparison</a:t>
            </a:r>
            <a:endParaRPr lang="en-US" altLang="zh-CN" sz="2800" i="1" dirty="0"/>
          </a:p>
        </p:txBody>
      </p:sp>
    </p:spTree>
    <p:extLst>
      <p:ext uri="{BB962C8B-B14F-4D97-AF65-F5344CB8AC3E}">
        <p14:creationId xmlns:p14="http://schemas.microsoft.com/office/powerpoint/2010/main" val="20564264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B824738C-B2D4-6E44-9219-001551CBE637}"/>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82184" y="1113593"/>
            <a:ext cx="8808228" cy="3058895"/>
          </a:xfrm>
          <a:prstGeom prst="rect">
            <a:avLst/>
          </a:prstGeom>
        </p:spPr>
      </p:pic>
      <p:sp>
        <p:nvSpPr>
          <p:cNvPr id="2" name="标题 1"/>
          <p:cNvSpPr>
            <a:spLocks noGrp="1"/>
          </p:cNvSpPr>
          <p:nvPr>
            <p:ph type="title"/>
          </p:nvPr>
        </p:nvSpPr>
        <p:spPr>
          <a:xfrm>
            <a:off x="0" y="-54592"/>
            <a:ext cx="10650388" cy="868451"/>
          </a:xfrm>
        </p:spPr>
        <p:txBody>
          <a:bodyPr>
            <a:noAutofit/>
          </a:bodyPr>
          <a:lstStyle/>
          <a:p>
            <a:r>
              <a:rPr lang="en-US" altLang="zh-CN" sz="3600" b="1" dirty="0">
                <a:solidFill>
                  <a:schemeClr val="accent5">
                    <a:lumMod val="75000"/>
                  </a:schemeClr>
                </a:solidFill>
                <a:latin typeface="+mn-lt"/>
              </a:rPr>
              <a:t>Experiments</a:t>
            </a:r>
          </a:p>
        </p:txBody>
      </p:sp>
      <p:sp>
        <p:nvSpPr>
          <p:cNvPr id="7" name="灯片编号占位符 6"/>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BF648D4-87EC-4B0F-96CC-B2361512DBC1}" type="slidenum">
              <a:rPr kumimoji="0" lang="zh-CN" altLang="en-US" sz="2800" b="0" i="0" u="none" strike="noStrike" kern="1200" cap="none" spc="0" normalizeH="0" baseline="0" noProof="0" smtClean="0">
                <a:ln>
                  <a:noFill/>
                </a:ln>
                <a:solidFill>
                  <a:prstClr val="black">
                    <a:tint val="75000"/>
                  </a:prstClr>
                </a:solidFill>
                <a:effectLst/>
                <a:uLnTx/>
                <a:uFillTx/>
                <a:latin typeface="Calibri"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19</a:t>
            </a:fld>
            <a:endParaRPr kumimoji="0" lang="zh-CN" altLang="en-US" sz="2800" b="0" i="0" u="none" strike="noStrike" kern="1200" cap="none" spc="0" normalizeH="0" baseline="0" noProof="0" dirty="0">
              <a:ln>
                <a:noFill/>
              </a:ln>
              <a:solidFill>
                <a:prstClr val="black">
                  <a:tint val="75000"/>
                </a:prstClr>
              </a:solidFill>
              <a:effectLst/>
              <a:uLnTx/>
              <a:uFillTx/>
              <a:latin typeface="Calibri" panose="020F0502020204030204"/>
              <a:ea typeface="等线" panose="02010600030101010101" pitchFamily="2" charset="-122"/>
              <a:cs typeface="+mn-cs"/>
            </a:endParaRPr>
          </a:p>
        </p:txBody>
      </p:sp>
      <p:sp>
        <p:nvSpPr>
          <p:cNvPr id="8" name="灯片编号占位符 6">
            <a:extLst>
              <a:ext uri="{FF2B5EF4-FFF2-40B4-BE49-F238E27FC236}">
                <a16:creationId xmlns:a16="http://schemas.microsoft.com/office/drawing/2014/main" id="{705DD2EF-485A-6642-BEB4-993E06653254}"/>
              </a:ext>
            </a:extLst>
          </p:cNvPr>
          <p:cNvSpPr txBox="1">
            <a:spLocks/>
          </p:cNvSpPr>
          <p:nvPr/>
        </p:nvSpPr>
        <p:spPr>
          <a:xfrm>
            <a:off x="6457950" y="6356351"/>
            <a:ext cx="2057400" cy="365125"/>
          </a:xfrm>
          <a:prstGeom prst="rect">
            <a:avLst/>
          </a:prstGeom>
        </p:spPr>
        <p:txBody>
          <a:bodyPr vert="horz" lIns="91440" tIns="45720" rIns="91440" bIns="45720" rtlCol="0" anchor="ctr"/>
          <a:lstStyle>
            <a:defPPr>
              <a:defRPr lang="en-US"/>
            </a:defPPr>
            <a:lvl1pPr marL="0" algn="r" defTabSz="914400" rtl="0" eaLnBrk="1" latinLnBrk="0" hangingPunct="1">
              <a:defRPr sz="28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fld id="{DBF648D4-87EC-4B0F-96CC-B2361512DBC1}" type="slidenum">
              <a:rPr lang="zh-CN" altLang="en-US" smtClean="0">
                <a:solidFill>
                  <a:prstClr val="black">
                    <a:tint val="75000"/>
                  </a:prstClr>
                </a:solidFill>
                <a:latin typeface="Calibri" panose="020F0502020204030204"/>
                <a:ea typeface="等线" panose="02010600030101010101" pitchFamily="2" charset="-122"/>
              </a:rPr>
              <a:pPr defTabSz="457200"/>
              <a:t>19</a:t>
            </a:fld>
            <a:endParaRPr lang="zh-CN" altLang="en-US">
              <a:solidFill>
                <a:prstClr val="black">
                  <a:tint val="75000"/>
                </a:prstClr>
              </a:solidFill>
              <a:latin typeface="Calibri" panose="020F0502020204030204"/>
              <a:ea typeface="等线" panose="02010600030101010101" pitchFamily="2" charset="-122"/>
            </a:endParaRPr>
          </a:p>
        </p:txBody>
      </p:sp>
      <p:sp>
        <p:nvSpPr>
          <p:cNvPr id="6" name="Rectangle 5">
            <a:extLst>
              <a:ext uri="{FF2B5EF4-FFF2-40B4-BE49-F238E27FC236}">
                <a16:creationId xmlns:a16="http://schemas.microsoft.com/office/drawing/2014/main" id="{A867BDC3-A978-364D-A0F1-0EB019922626}"/>
              </a:ext>
            </a:extLst>
          </p:cNvPr>
          <p:cNvSpPr/>
          <p:nvPr/>
        </p:nvSpPr>
        <p:spPr>
          <a:xfrm>
            <a:off x="-267927" y="391428"/>
            <a:ext cx="10041847" cy="523220"/>
          </a:xfrm>
          <a:prstGeom prst="rect">
            <a:avLst/>
          </a:prstGeom>
        </p:spPr>
        <p:txBody>
          <a:bodyPr wrap="square">
            <a:spAutoFit/>
          </a:bodyPr>
          <a:lstStyle/>
          <a:p>
            <a:pPr marL="742950" lvl="1" indent="-285750">
              <a:buFont typeface="Arial" panose="020B0604020202020204" pitchFamily="34" charset="0"/>
              <a:buChar char="•"/>
            </a:pPr>
            <a:endParaRPr lang="en-US" altLang="zh-CN" sz="2800" dirty="0"/>
          </a:p>
        </p:txBody>
      </p:sp>
      <p:sp>
        <p:nvSpPr>
          <p:cNvPr id="4" name="Rectangle 3">
            <a:extLst>
              <a:ext uri="{FF2B5EF4-FFF2-40B4-BE49-F238E27FC236}">
                <a16:creationId xmlns:a16="http://schemas.microsoft.com/office/drawing/2014/main" id="{0792C54A-3A71-7B4C-AAF7-323F15D665B4}"/>
              </a:ext>
            </a:extLst>
          </p:cNvPr>
          <p:cNvSpPr/>
          <p:nvPr/>
        </p:nvSpPr>
        <p:spPr>
          <a:xfrm>
            <a:off x="504846" y="4278556"/>
            <a:ext cx="8162904" cy="369332"/>
          </a:xfrm>
          <a:prstGeom prst="rect">
            <a:avLst/>
          </a:prstGeom>
        </p:spPr>
        <p:txBody>
          <a:bodyPr wrap="square">
            <a:spAutoFit/>
          </a:bodyPr>
          <a:lstStyle/>
          <a:p>
            <a:endParaRPr lang="en-US" dirty="0"/>
          </a:p>
        </p:txBody>
      </p:sp>
      <p:sp>
        <p:nvSpPr>
          <p:cNvPr id="12" name="Rectangle 11">
            <a:extLst>
              <a:ext uri="{FF2B5EF4-FFF2-40B4-BE49-F238E27FC236}">
                <a16:creationId xmlns:a16="http://schemas.microsoft.com/office/drawing/2014/main" id="{71216FA0-6B2E-D046-ABF4-0D078043D238}"/>
              </a:ext>
            </a:extLst>
          </p:cNvPr>
          <p:cNvSpPr/>
          <p:nvPr/>
        </p:nvSpPr>
        <p:spPr>
          <a:xfrm>
            <a:off x="-267927" y="660271"/>
            <a:ext cx="9202377" cy="523220"/>
          </a:xfrm>
          <a:prstGeom prst="rect">
            <a:avLst/>
          </a:prstGeom>
        </p:spPr>
        <p:txBody>
          <a:bodyPr wrap="square">
            <a:spAutoFit/>
          </a:bodyPr>
          <a:lstStyle/>
          <a:p>
            <a:pPr marL="742950" lvl="1" indent="-285750">
              <a:buFont typeface="Arial" panose="020B0604020202020204" pitchFamily="34" charset="0"/>
              <a:buChar char="•"/>
            </a:pPr>
            <a:r>
              <a:rPr lang="en-US" altLang="zh-CN" sz="2800" dirty="0"/>
              <a:t>Overall Comparison</a:t>
            </a:r>
            <a:endParaRPr lang="en-US" altLang="zh-CN" sz="2800" i="1" dirty="0"/>
          </a:p>
        </p:txBody>
      </p:sp>
      <p:sp>
        <p:nvSpPr>
          <p:cNvPr id="15" name="文本框 7">
            <a:extLst>
              <a:ext uri="{FF2B5EF4-FFF2-40B4-BE49-F238E27FC236}">
                <a16:creationId xmlns:a16="http://schemas.microsoft.com/office/drawing/2014/main" id="{F868B92E-936A-7945-8D43-1449125DFCEC}"/>
              </a:ext>
            </a:extLst>
          </p:cNvPr>
          <p:cNvSpPr txBox="1"/>
          <p:nvPr/>
        </p:nvSpPr>
        <p:spPr>
          <a:xfrm>
            <a:off x="504846" y="4371433"/>
            <a:ext cx="9144000" cy="830997"/>
          </a:xfrm>
          <a:prstGeom prst="rect">
            <a:avLst/>
          </a:prstGeom>
          <a:noFill/>
        </p:spPr>
        <p:txBody>
          <a:bodyPr wrap="square" rtlCol="0">
            <a:spAutoFit/>
          </a:bodyPr>
          <a:lstStyle/>
          <a:p>
            <a:pPr marL="342900" indent="-342900">
              <a:buAutoNum type="arabicPeriod"/>
            </a:pPr>
            <a:r>
              <a:rPr lang="en-US" sz="2400" b="1" dirty="0">
                <a:solidFill>
                  <a:schemeClr val="accent5">
                    <a:lumMod val="75000"/>
                  </a:schemeClr>
                </a:solidFill>
              </a:rPr>
              <a:t>NATR &gt; baselines without sharing user-relevant data</a:t>
            </a:r>
          </a:p>
          <a:p>
            <a:pPr marL="342900" indent="-342900">
              <a:buAutoNum type="arabicPeriod"/>
            </a:pPr>
            <a:endParaRPr lang="en-US" sz="2400" b="1" dirty="0">
              <a:solidFill>
                <a:schemeClr val="accent5">
                  <a:lumMod val="75000"/>
                </a:schemeClr>
              </a:solidFill>
            </a:endParaRPr>
          </a:p>
        </p:txBody>
      </p:sp>
      <p:sp>
        <p:nvSpPr>
          <p:cNvPr id="16" name="Rounded Rectangle 15">
            <a:extLst>
              <a:ext uri="{FF2B5EF4-FFF2-40B4-BE49-F238E27FC236}">
                <a16:creationId xmlns:a16="http://schemas.microsoft.com/office/drawing/2014/main" id="{EAC7868E-E512-F243-92C0-05154BA02423}"/>
              </a:ext>
            </a:extLst>
          </p:cNvPr>
          <p:cNvSpPr/>
          <p:nvPr/>
        </p:nvSpPr>
        <p:spPr>
          <a:xfrm flipV="1">
            <a:off x="1409075" y="1937679"/>
            <a:ext cx="7525375" cy="280864"/>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a:extLst>
              <a:ext uri="{FF2B5EF4-FFF2-40B4-BE49-F238E27FC236}">
                <a16:creationId xmlns:a16="http://schemas.microsoft.com/office/drawing/2014/main" id="{2B7FD325-8062-574B-BE99-9BE2D076F2F3}"/>
              </a:ext>
            </a:extLst>
          </p:cNvPr>
          <p:cNvSpPr/>
          <p:nvPr/>
        </p:nvSpPr>
        <p:spPr>
          <a:xfrm>
            <a:off x="1409075" y="3157538"/>
            <a:ext cx="7525375" cy="35016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807605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54592"/>
            <a:ext cx="10650388" cy="868451"/>
          </a:xfrm>
        </p:spPr>
        <p:txBody>
          <a:bodyPr>
            <a:noAutofit/>
          </a:bodyPr>
          <a:lstStyle/>
          <a:p>
            <a:r>
              <a:rPr lang="en-US" altLang="zh-CN" sz="3600" b="1" dirty="0">
                <a:solidFill>
                  <a:schemeClr val="accent5">
                    <a:lumMod val="75000"/>
                  </a:schemeClr>
                </a:solidFill>
                <a:latin typeface="+mn-lt"/>
              </a:rPr>
              <a:t>Background</a:t>
            </a:r>
          </a:p>
        </p:txBody>
      </p:sp>
      <p:sp>
        <p:nvSpPr>
          <p:cNvPr id="7" name="灯片编号占位符 6"/>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BF648D4-87EC-4B0F-96CC-B2361512DBC1}" type="slidenum">
              <a:rPr kumimoji="0" lang="zh-CN" altLang="en-US" sz="2800" b="0" i="0" u="none" strike="noStrike" kern="1200" cap="none" spc="0" normalizeH="0" baseline="0" noProof="0" smtClean="0">
                <a:ln>
                  <a:noFill/>
                </a:ln>
                <a:solidFill>
                  <a:prstClr val="black">
                    <a:tint val="75000"/>
                  </a:prstClr>
                </a:solidFill>
                <a:effectLst/>
                <a:uLnTx/>
                <a:uFillTx/>
                <a:latin typeface="Calibri"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2</a:t>
            </a:fld>
            <a:endParaRPr kumimoji="0" lang="zh-CN" altLang="en-US" sz="2800" b="0" i="0" u="none" strike="noStrike" kern="1200" cap="none" spc="0" normalizeH="0" baseline="0" noProof="0">
              <a:ln>
                <a:noFill/>
              </a:ln>
              <a:solidFill>
                <a:prstClr val="black">
                  <a:tint val="75000"/>
                </a:prstClr>
              </a:solidFill>
              <a:effectLst/>
              <a:uLnTx/>
              <a:uFillTx/>
              <a:latin typeface="Calibri" panose="020F0502020204030204"/>
              <a:ea typeface="等线" panose="02010600030101010101" pitchFamily="2" charset="-122"/>
              <a:cs typeface="+mn-cs"/>
            </a:endParaRPr>
          </a:p>
        </p:txBody>
      </p:sp>
      <p:sp>
        <p:nvSpPr>
          <p:cNvPr id="8" name="灯片编号占位符 6">
            <a:extLst>
              <a:ext uri="{FF2B5EF4-FFF2-40B4-BE49-F238E27FC236}">
                <a16:creationId xmlns:a16="http://schemas.microsoft.com/office/drawing/2014/main" id="{705DD2EF-485A-6642-BEB4-993E06653254}"/>
              </a:ext>
            </a:extLst>
          </p:cNvPr>
          <p:cNvSpPr txBox="1">
            <a:spLocks/>
          </p:cNvSpPr>
          <p:nvPr/>
        </p:nvSpPr>
        <p:spPr>
          <a:xfrm>
            <a:off x="6457950" y="6356351"/>
            <a:ext cx="2057400" cy="365125"/>
          </a:xfrm>
          <a:prstGeom prst="rect">
            <a:avLst/>
          </a:prstGeom>
        </p:spPr>
        <p:txBody>
          <a:bodyPr vert="horz" lIns="91440" tIns="45720" rIns="91440" bIns="45720" rtlCol="0" anchor="ctr"/>
          <a:lstStyle>
            <a:defPPr>
              <a:defRPr lang="en-US"/>
            </a:defPPr>
            <a:lvl1pPr marL="0" algn="r" defTabSz="914400" rtl="0" eaLnBrk="1" latinLnBrk="0" hangingPunct="1">
              <a:defRPr sz="28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fld id="{DBF648D4-87EC-4B0F-96CC-B2361512DBC1}" type="slidenum">
              <a:rPr lang="zh-CN" altLang="en-US" smtClean="0">
                <a:solidFill>
                  <a:prstClr val="black">
                    <a:tint val="75000"/>
                  </a:prstClr>
                </a:solidFill>
                <a:latin typeface="Calibri" panose="020F0502020204030204"/>
                <a:ea typeface="等线" panose="02010600030101010101" pitchFamily="2" charset="-122"/>
              </a:rPr>
              <a:pPr defTabSz="457200"/>
              <a:t>2</a:t>
            </a:fld>
            <a:endParaRPr lang="zh-CN" altLang="en-US">
              <a:solidFill>
                <a:prstClr val="black">
                  <a:tint val="75000"/>
                </a:prstClr>
              </a:solidFill>
              <a:latin typeface="Calibri" panose="020F0502020204030204"/>
              <a:ea typeface="等线" panose="02010600030101010101" pitchFamily="2" charset="-122"/>
            </a:endParaRPr>
          </a:p>
        </p:txBody>
      </p:sp>
      <p:sp>
        <p:nvSpPr>
          <p:cNvPr id="6" name="Rectangle 5">
            <a:extLst>
              <a:ext uri="{FF2B5EF4-FFF2-40B4-BE49-F238E27FC236}">
                <a16:creationId xmlns:a16="http://schemas.microsoft.com/office/drawing/2014/main" id="{A867BDC3-A978-364D-A0F1-0EB019922626}"/>
              </a:ext>
            </a:extLst>
          </p:cNvPr>
          <p:cNvSpPr/>
          <p:nvPr/>
        </p:nvSpPr>
        <p:spPr>
          <a:xfrm>
            <a:off x="-471127" y="1021348"/>
            <a:ext cx="10041847" cy="8710077"/>
          </a:xfrm>
          <a:prstGeom prst="rect">
            <a:avLst/>
          </a:prstGeom>
        </p:spPr>
        <p:txBody>
          <a:bodyPr wrap="square">
            <a:spAutoFit/>
          </a:bodyPr>
          <a:lstStyle/>
          <a:p>
            <a:pPr marL="742950" lvl="1" indent="-285750">
              <a:buFont typeface="Arial" panose="020B0604020202020204" pitchFamily="34" charset="0"/>
              <a:buChar char="•"/>
            </a:pPr>
            <a:r>
              <a:rPr lang="en-US" altLang="zh-CN" sz="2800" dirty="0"/>
              <a:t>Multiple companies (domains) have overlapped products</a:t>
            </a:r>
          </a:p>
          <a:p>
            <a:pPr marL="742950" lvl="1" indent="-285750">
              <a:buFont typeface="Arial" panose="020B0604020202020204" pitchFamily="34" charset="0"/>
              <a:buChar char="•"/>
            </a:pPr>
            <a:endParaRPr lang="en-US" altLang="zh-CN" sz="2800" dirty="0"/>
          </a:p>
          <a:p>
            <a:pPr marL="742950" lvl="1" indent="-285750">
              <a:buFont typeface="Arial" panose="020B0604020202020204" pitchFamily="34" charset="0"/>
              <a:buChar char="•"/>
            </a:pPr>
            <a:endParaRPr lang="en-US" altLang="zh-CN" sz="2800" dirty="0"/>
          </a:p>
          <a:p>
            <a:pPr marL="742950" lvl="1" indent="-285750">
              <a:buFont typeface="Arial" panose="020B0604020202020204" pitchFamily="34" charset="0"/>
              <a:buChar char="•"/>
            </a:pPr>
            <a:endParaRPr lang="en-US" altLang="zh-CN" sz="2800" dirty="0"/>
          </a:p>
          <a:p>
            <a:pPr marL="742950" lvl="1" indent="-285750">
              <a:buFont typeface="Arial" panose="020B0604020202020204" pitchFamily="34" charset="0"/>
              <a:buChar char="•"/>
            </a:pPr>
            <a:endParaRPr lang="en-US" altLang="zh-CN" sz="2800" dirty="0"/>
          </a:p>
          <a:p>
            <a:pPr marL="742950" lvl="1" indent="-285750">
              <a:buFont typeface="Arial" panose="020B0604020202020204" pitchFamily="34" charset="0"/>
              <a:buChar char="•"/>
            </a:pPr>
            <a:endParaRPr lang="en-US" altLang="zh-CN" sz="2800" dirty="0"/>
          </a:p>
          <a:p>
            <a:pPr marL="742950" lvl="1" indent="-285750">
              <a:buFont typeface="Arial" panose="020B0604020202020204" pitchFamily="34" charset="0"/>
              <a:buChar char="•"/>
            </a:pPr>
            <a:endParaRPr lang="en-US" altLang="zh-CN" sz="2800" dirty="0"/>
          </a:p>
          <a:p>
            <a:pPr marL="742950" lvl="1" indent="-285750">
              <a:buFont typeface="Arial" panose="020B0604020202020204" pitchFamily="34" charset="0"/>
              <a:buChar char="•"/>
            </a:pPr>
            <a:endParaRPr lang="en-US" altLang="zh-CN" sz="2800" dirty="0"/>
          </a:p>
          <a:p>
            <a:pPr marL="742950" lvl="1" indent="-285750">
              <a:buFont typeface="Arial" panose="020B0604020202020204" pitchFamily="34" charset="0"/>
              <a:buChar char="•"/>
            </a:pPr>
            <a:r>
              <a:rPr lang="en-US" altLang="zh-CN" sz="2800" dirty="0"/>
              <a:t>Recommender systems with </a:t>
            </a:r>
            <a:r>
              <a:rPr lang="en-US" altLang="zh-CN" sz="2800" dirty="0">
                <a:solidFill>
                  <a:schemeClr val="accent1">
                    <a:lumMod val="75000"/>
                  </a:schemeClr>
                </a:solidFill>
                <a:ea typeface="华文楷体" panose="02010600040101010101" pitchFamily="2" charset="-122"/>
              </a:rPr>
              <a:t>single-domain’s behavioral data </a:t>
            </a:r>
            <a:r>
              <a:rPr lang="en-US" altLang="zh-CN" sz="2800" dirty="0"/>
              <a:t>suffers from </a:t>
            </a:r>
            <a:r>
              <a:rPr lang="en-US" altLang="zh-CN" sz="2800" b="1" dirty="0"/>
              <a:t>data sparsity and cold-start issue</a:t>
            </a:r>
          </a:p>
          <a:p>
            <a:pPr marL="1200150" lvl="2" indent="-285750">
              <a:buFont typeface="Arial" panose="020B0604020202020204" pitchFamily="34" charset="0"/>
              <a:buChar char="•"/>
            </a:pPr>
            <a:r>
              <a:rPr lang="en-US" altLang="zh-CN" sz="2800" b="1" dirty="0">
                <a:ea typeface="华文楷体" panose="02010600040101010101" pitchFamily="2" charset="-122"/>
              </a:rPr>
              <a:t>The</a:t>
            </a:r>
            <a:r>
              <a:rPr lang="en-US" altLang="zh-CN" sz="2800" b="1" i="1" dirty="0">
                <a:ea typeface="华文楷体" panose="02010600040101010101" pitchFamily="2" charset="-122"/>
              </a:rPr>
              <a:t> </a:t>
            </a:r>
            <a:r>
              <a:rPr lang="en-US" altLang="zh-CN" sz="2800" b="1" i="1" dirty="0">
                <a:solidFill>
                  <a:schemeClr val="accent1">
                    <a:lumMod val="75000"/>
                  </a:schemeClr>
                </a:solidFill>
                <a:ea typeface="华文楷体" panose="02010600040101010101" pitchFamily="2" charset="-122"/>
              </a:rPr>
              <a:t>auxiliary domain’s </a:t>
            </a:r>
            <a:r>
              <a:rPr lang="en-US" altLang="zh-CN" sz="2800" b="1" dirty="0">
                <a:solidFill>
                  <a:schemeClr val="accent1">
                    <a:lumMod val="75000"/>
                  </a:schemeClr>
                </a:solidFill>
                <a:ea typeface="华文楷体" panose="02010600040101010101" pitchFamily="2" charset="-122"/>
              </a:rPr>
              <a:t>user behavior data</a:t>
            </a:r>
            <a:r>
              <a:rPr lang="en-US" altLang="zh-CN" sz="2800" b="1" i="1" dirty="0">
                <a:solidFill>
                  <a:schemeClr val="accent1">
                    <a:lumMod val="75000"/>
                  </a:schemeClr>
                </a:solidFill>
                <a:ea typeface="华文楷体" panose="02010600040101010101" pitchFamily="2" charset="-122"/>
              </a:rPr>
              <a:t> </a:t>
            </a:r>
            <a:r>
              <a:rPr lang="en-US" altLang="zh-CN" sz="2800" b="1" dirty="0">
                <a:ea typeface="华文楷体" panose="02010600040101010101" pitchFamily="2" charset="-122"/>
              </a:rPr>
              <a:t>can help to alleviate them</a:t>
            </a:r>
            <a:endParaRPr lang="en-US" altLang="zh-CN" sz="2800" b="1" i="1" dirty="0">
              <a:ea typeface="华文楷体" panose="02010600040101010101" pitchFamily="2" charset="-122"/>
            </a:endParaRPr>
          </a:p>
          <a:p>
            <a:pPr marL="742950" lvl="1" indent="-285750">
              <a:buFont typeface="Arial" panose="020B0604020202020204" pitchFamily="34" charset="0"/>
              <a:buChar char="•"/>
            </a:pPr>
            <a:endParaRPr lang="en-US" altLang="zh-CN" sz="2800" dirty="0"/>
          </a:p>
          <a:p>
            <a:pPr marL="742950" lvl="1" indent="-285750">
              <a:buFont typeface="Arial" panose="020B0604020202020204" pitchFamily="34" charset="0"/>
              <a:buChar char="•"/>
            </a:pPr>
            <a:endParaRPr lang="en-US" altLang="zh-CN" sz="2800" dirty="0"/>
          </a:p>
          <a:p>
            <a:pPr marL="742950" lvl="1" indent="-285750">
              <a:buFont typeface="Arial" panose="020B0604020202020204" pitchFamily="34" charset="0"/>
              <a:buChar char="•"/>
            </a:pPr>
            <a:endParaRPr lang="en-US" altLang="zh-CN" sz="2800" dirty="0"/>
          </a:p>
          <a:p>
            <a:pPr marL="742950" lvl="1" indent="-285750">
              <a:buFont typeface="Arial" panose="020B0604020202020204" pitchFamily="34" charset="0"/>
              <a:buChar char="•"/>
            </a:pPr>
            <a:endParaRPr lang="en-US" altLang="zh-CN" sz="2800" dirty="0"/>
          </a:p>
          <a:p>
            <a:pPr marL="742950" lvl="1" indent="-285750">
              <a:buFont typeface="Arial" panose="020B0604020202020204" pitchFamily="34" charset="0"/>
              <a:buChar char="•"/>
            </a:pPr>
            <a:endParaRPr lang="en-US" altLang="zh-CN" sz="2800" dirty="0"/>
          </a:p>
          <a:p>
            <a:pPr marL="742950" lvl="1" indent="-285750">
              <a:buFont typeface="Arial" panose="020B0604020202020204" pitchFamily="34" charset="0"/>
              <a:buChar char="•"/>
            </a:pPr>
            <a:endParaRPr lang="en-US" altLang="zh-CN" sz="2800" dirty="0"/>
          </a:p>
          <a:p>
            <a:pPr marL="742950" lvl="1" indent="-285750">
              <a:buFont typeface="Arial" panose="020B0604020202020204" pitchFamily="34" charset="0"/>
              <a:buChar char="•"/>
            </a:pPr>
            <a:endParaRPr lang="en-US" altLang="zh-CN" sz="2800" dirty="0"/>
          </a:p>
          <a:p>
            <a:pPr marL="742950" lvl="1" indent="-285750">
              <a:buFont typeface="Arial" panose="020B0604020202020204" pitchFamily="34" charset="0"/>
              <a:buChar char="•"/>
            </a:pPr>
            <a:endParaRPr lang="en-US" altLang="zh-CN" sz="2800" dirty="0"/>
          </a:p>
        </p:txBody>
      </p:sp>
      <p:grpSp>
        <p:nvGrpSpPr>
          <p:cNvPr id="9" name="组合 3">
            <a:extLst>
              <a:ext uri="{FF2B5EF4-FFF2-40B4-BE49-F238E27FC236}">
                <a16:creationId xmlns:a16="http://schemas.microsoft.com/office/drawing/2014/main" id="{66BB31C0-FE02-9E4B-BDBE-3103549719F2}"/>
              </a:ext>
            </a:extLst>
          </p:cNvPr>
          <p:cNvGrpSpPr/>
          <p:nvPr/>
        </p:nvGrpSpPr>
        <p:grpSpPr>
          <a:xfrm>
            <a:off x="1377924" y="11846854"/>
            <a:ext cx="10316463" cy="2592152"/>
            <a:chOff x="1819059" y="11315380"/>
            <a:chExt cx="10316463" cy="2592152"/>
          </a:xfrm>
        </p:grpSpPr>
        <p:sp>
          <p:nvSpPr>
            <p:cNvPr id="10" name="矩形: 圆角 42">
              <a:extLst>
                <a:ext uri="{FF2B5EF4-FFF2-40B4-BE49-F238E27FC236}">
                  <a16:creationId xmlns:a16="http://schemas.microsoft.com/office/drawing/2014/main" id="{CD613252-C46D-874B-9B0F-6DA7E8620F40}"/>
                </a:ext>
              </a:extLst>
            </p:cNvPr>
            <p:cNvSpPr/>
            <p:nvPr/>
          </p:nvSpPr>
          <p:spPr>
            <a:xfrm>
              <a:off x="1819059" y="11315380"/>
              <a:ext cx="10316463" cy="2592152"/>
            </a:xfrm>
            <a:prstGeom prst="roundRect">
              <a:avLst/>
            </a:prstGeom>
            <a:noFill/>
            <a:ln w="2857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1" name="Picture 4" descr="Image result for trip advisor">
              <a:extLst>
                <a:ext uri="{FF2B5EF4-FFF2-40B4-BE49-F238E27FC236}">
                  <a16:creationId xmlns:a16="http://schemas.microsoft.com/office/drawing/2014/main" id="{1B1C4571-2263-1042-A808-D904F8DD7AED}"/>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4760247" y="11509668"/>
              <a:ext cx="1785854" cy="1201393"/>
            </a:xfrm>
            <a:prstGeom prst="rect">
              <a:avLst/>
            </a:prstGeom>
            <a:noFill/>
            <a:extLst>
              <a:ext uri="{909E8E84-426E-40DD-AFC4-6F175D3DCCD1}">
                <a14:hiddenFill xmlns:a14="http://schemas.microsoft.com/office/drawing/2010/main">
                  <a:solidFill>
                    <a:srgbClr val="FFFFFF"/>
                  </a:solidFill>
                </a14:hiddenFill>
              </a:ext>
            </a:extLst>
          </p:spPr>
        </p:pic>
        <p:pic>
          <p:nvPicPr>
            <p:cNvPr id="12" name="图片 58">
              <a:extLst>
                <a:ext uri="{FF2B5EF4-FFF2-40B4-BE49-F238E27FC236}">
                  <a16:creationId xmlns:a16="http://schemas.microsoft.com/office/drawing/2014/main" id="{9D63F6C8-6560-C04F-86EF-F78870C15942}"/>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034566" y="11522869"/>
              <a:ext cx="1984021" cy="965557"/>
            </a:xfrm>
            <a:prstGeom prst="rect">
              <a:avLst/>
            </a:prstGeom>
          </p:spPr>
        </p:pic>
        <p:pic>
          <p:nvPicPr>
            <p:cNvPr id="13" name="Picture 10" descr="Image result for Rotten Tomatoes">
              <a:extLst>
                <a:ext uri="{FF2B5EF4-FFF2-40B4-BE49-F238E27FC236}">
                  <a16:creationId xmlns:a16="http://schemas.microsoft.com/office/drawing/2014/main" id="{A09EB534-A8CB-B84F-8198-A4716F93D187}"/>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4697996" y="12715479"/>
              <a:ext cx="1806730" cy="1017190"/>
            </a:xfrm>
            <a:prstGeom prst="rect">
              <a:avLst/>
            </a:prstGeom>
            <a:noFill/>
            <a:extLst>
              <a:ext uri="{909E8E84-426E-40DD-AFC4-6F175D3DCCD1}">
                <a14:hiddenFill xmlns:a14="http://schemas.microsoft.com/office/drawing/2010/main">
                  <a:solidFill>
                    <a:srgbClr val="FFFFFF"/>
                  </a:solidFill>
                </a14:hiddenFill>
              </a:ext>
            </a:extLst>
          </p:spPr>
        </p:pic>
        <p:pic>
          <p:nvPicPr>
            <p:cNvPr id="14" name="图形 60">
              <a:extLst>
                <a:ext uri="{FF2B5EF4-FFF2-40B4-BE49-F238E27FC236}">
                  <a16:creationId xmlns:a16="http://schemas.microsoft.com/office/drawing/2014/main" id="{661B5D05-8CE3-124F-92D5-1C77603839CF}"/>
                </a:ext>
              </a:extLst>
            </p:cNvPr>
            <p:cNvPicPr>
              <a:picLocks noChangeAspect="1"/>
            </p:cNvPicPr>
            <p:nvPr/>
          </p:nvPicPr>
          <p:blipFill>
            <a:blip r:embed="rId6" cstate="email">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6900106" y="12715479"/>
              <a:ext cx="2088684" cy="1017190"/>
            </a:xfrm>
            <a:prstGeom prst="rect">
              <a:avLst/>
            </a:prstGeom>
          </p:spPr>
        </p:pic>
        <p:sp>
          <p:nvSpPr>
            <p:cNvPr id="15" name="文本框 61">
              <a:extLst>
                <a:ext uri="{FF2B5EF4-FFF2-40B4-BE49-F238E27FC236}">
                  <a16:creationId xmlns:a16="http://schemas.microsoft.com/office/drawing/2014/main" id="{010DB847-6EC0-8142-B7B6-44F35FEDAF85}"/>
                </a:ext>
              </a:extLst>
            </p:cNvPr>
            <p:cNvSpPr txBox="1"/>
            <p:nvPr/>
          </p:nvSpPr>
          <p:spPr>
            <a:xfrm>
              <a:off x="2400206" y="11865705"/>
              <a:ext cx="1933350" cy="584775"/>
            </a:xfrm>
            <a:prstGeom prst="rect">
              <a:avLst/>
            </a:prstGeom>
            <a:noFill/>
          </p:spPr>
          <p:txBody>
            <a:bodyPr wrap="none" rtlCol="0">
              <a:spAutoFit/>
            </a:bodyPr>
            <a:lstStyle/>
            <a:p>
              <a:pPr eaLnBrk="1" fontAlgn="auto" hangingPunct="1">
                <a:spcBef>
                  <a:spcPts val="0"/>
                </a:spcBef>
                <a:spcAft>
                  <a:spcPts val="0"/>
                </a:spcAft>
              </a:pPr>
              <a:r>
                <a:rPr lang="en-US" altLang="zh-CN" sz="3200" b="1" i="1" dirty="0">
                  <a:solidFill>
                    <a:prstClr val="black"/>
                  </a:solidFill>
                  <a:latin typeface="Calibri" panose="020F0502020204030204" pitchFamily="34" charset="0"/>
                  <a:ea typeface="等线" panose="02010600030101010101" pitchFamily="2" charset="-122"/>
                  <a:cs typeface="Calibri" panose="020F0502020204030204" pitchFamily="34" charset="0"/>
                </a:rPr>
                <a:t>Example 1</a:t>
              </a:r>
              <a:endParaRPr lang="zh-CN" altLang="en-US" sz="3200" b="1" i="1" dirty="0">
                <a:solidFill>
                  <a:prstClr val="black"/>
                </a:solidFill>
                <a:latin typeface="Calibri" panose="020F0502020204030204" pitchFamily="34" charset="0"/>
                <a:ea typeface="等线" panose="02010600030101010101" pitchFamily="2" charset="-122"/>
                <a:cs typeface="Calibri" panose="020F0502020204030204" pitchFamily="34" charset="0"/>
              </a:endParaRPr>
            </a:p>
          </p:txBody>
        </p:sp>
        <p:sp>
          <p:nvSpPr>
            <p:cNvPr id="16" name="文本框 62">
              <a:extLst>
                <a:ext uri="{FF2B5EF4-FFF2-40B4-BE49-F238E27FC236}">
                  <a16:creationId xmlns:a16="http://schemas.microsoft.com/office/drawing/2014/main" id="{C202561A-17D3-2348-BA67-49DC49BF726F}"/>
                </a:ext>
              </a:extLst>
            </p:cNvPr>
            <p:cNvSpPr txBox="1"/>
            <p:nvPr/>
          </p:nvSpPr>
          <p:spPr>
            <a:xfrm>
              <a:off x="2400206" y="12955939"/>
              <a:ext cx="1933350" cy="584775"/>
            </a:xfrm>
            <a:prstGeom prst="rect">
              <a:avLst/>
            </a:prstGeom>
            <a:noFill/>
          </p:spPr>
          <p:txBody>
            <a:bodyPr wrap="none" rtlCol="0">
              <a:spAutoFit/>
            </a:bodyPr>
            <a:lstStyle/>
            <a:p>
              <a:pPr eaLnBrk="1" fontAlgn="auto" hangingPunct="1">
                <a:spcBef>
                  <a:spcPts val="0"/>
                </a:spcBef>
                <a:spcAft>
                  <a:spcPts val="0"/>
                </a:spcAft>
              </a:pPr>
              <a:r>
                <a:rPr lang="en-US" altLang="zh-CN" sz="3200" b="1" i="1" dirty="0">
                  <a:solidFill>
                    <a:prstClr val="black"/>
                  </a:solidFill>
                  <a:latin typeface="Calibri" panose="020F0502020204030204" pitchFamily="34" charset="0"/>
                  <a:ea typeface="等线" panose="02010600030101010101" pitchFamily="2" charset="-122"/>
                  <a:cs typeface="Calibri" panose="020F0502020204030204" pitchFamily="34" charset="0"/>
                </a:rPr>
                <a:t>Example 2</a:t>
              </a:r>
              <a:endParaRPr lang="zh-CN" altLang="en-US" sz="3200" b="1" i="1" dirty="0">
                <a:solidFill>
                  <a:prstClr val="black"/>
                </a:solidFill>
                <a:latin typeface="Calibri" panose="020F0502020204030204" pitchFamily="34" charset="0"/>
                <a:ea typeface="等线" panose="02010600030101010101" pitchFamily="2" charset="-122"/>
                <a:cs typeface="Calibri" panose="020F0502020204030204" pitchFamily="34" charset="0"/>
              </a:endParaRPr>
            </a:p>
          </p:txBody>
        </p:sp>
        <p:pic>
          <p:nvPicPr>
            <p:cNvPr id="17" name="Picture 2" descr="Image result for movielens">
              <a:extLst>
                <a:ext uri="{FF2B5EF4-FFF2-40B4-BE49-F238E27FC236}">
                  <a16:creationId xmlns:a16="http://schemas.microsoft.com/office/drawing/2014/main" id="{579E9137-2DA3-554C-A0B8-A7221ABF8641}"/>
                </a:ext>
              </a:extLst>
            </p:cNvPr>
            <p:cNvPicPr>
              <a:picLocks noChangeAspect="1" noChangeArrowheads="1"/>
            </p:cNvPicPr>
            <p:nvPr/>
          </p:nvPicPr>
          <p:blipFill rotWithShape="1">
            <a:blip r:embed="rId8" cstate="email">
              <a:extLst>
                <a:ext uri="{28A0092B-C50C-407E-A947-70E740481C1C}">
                  <a14:useLocalDpi xmlns:a14="http://schemas.microsoft.com/office/drawing/2010/main"/>
                </a:ext>
              </a:extLst>
            </a:blip>
            <a:srcRect/>
            <a:stretch/>
          </p:blipFill>
          <p:spPr bwMode="auto">
            <a:xfrm>
              <a:off x="9326780" y="12715479"/>
              <a:ext cx="2435561" cy="101719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Image result for foursquare">
              <a:extLst>
                <a:ext uri="{FF2B5EF4-FFF2-40B4-BE49-F238E27FC236}">
                  <a16:creationId xmlns:a16="http://schemas.microsoft.com/office/drawing/2014/main" id="{FE74D9D0-1461-1D41-AE29-C50F9ABF1D93}"/>
                </a:ext>
              </a:extLst>
            </p:cNvPr>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9552549" y="11511279"/>
              <a:ext cx="1984021" cy="102042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9" name="组合 3">
            <a:extLst>
              <a:ext uri="{FF2B5EF4-FFF2-40B4-BE49-F238E27FC236}">
                <a16:creationId xmlns:a16="http://schemas.microsoft.com/office/drawing/2014/main" id="{0306E2F8-77F1-4643-981B-EAC36C98EF41}"/>
              </a:ext>
            </a:extLst>
          </p:cNvPr>
          <p:cNvGrpSpPr/>
          <p:nvPr/>
        </p:nvGrpSpPr>
        <p:grpSpPr>
          <a:xfrm>
            <a:off x="1530324" y="11999254"/>
            <a:ext cx="10316463" cy="2592152"/>
            <a:chOff x="1819059" y="11315380"/>
            <a:chExt cx="10316463" cy="2592152"/>
          </a:xfrm>
        </p:grpSpPr>
        <p:sp>
          <p:nvSpPr>
            <p:cNvPr id="20" name="矩形: 圆角 42">
              <a:extLst>
                <a:ext uri="{FF2B5EF4-FFF2-40B4-BE49-F238E27FC236}">
                  <a16:creationId xmlns:a16="http://schemas.microsoft.com/office/drawing/2014/main" id="{E6C2BD81-4D77-1F40-862C-9B4991FD5883}"/>
                </a:ext>
              </a:extLst>
            </p:cNvPr>
            <p:cNvSpPr/>
            <p:nvPr/>
          </p:nvSpPr>
          <p:spPr>
            <a:xfrm>
              <a:off x="1819059" y="11315380"/>
              <a:ext cx="10316463" cy="2592152"/>
            </a:xfrm>
            <a:prstGeom prst="roundRect">
              <a:avLst/>
            </a:prstGeom>
            <a:noFill/>
            <a:ln w="2857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1" name="Picture 4" descr="Image result for trip advisor">
              <a:extLst>
                <a:ext uri="{FF2B5EF4-FFF2-40B4-BE49-F238E27FC236}">
                  <a16:creationId xmlns:a16="http://schemas.microsoft.com/office/drawing/2014/main" id="{96E20B64-5650-7843-A482-C29FA47BF2AA}"/>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4760247" y="11509668"/>
              <a:ext cx="1785854" cy="1201393"/>
            </a:xfrm>
            <a:prstGeom prst="rect">
              <a:avLst/>
            </a:prstGeom>
            <a:noFill/>
            <a:extLst>
              <a:ext uri="{909E8E84-426E-40DD-AFC4-6F175D3DCCD1}">
                <a14:hiddenFill xmlns:a14="http://schemas.microsoft.com/office/drawing/2010/main">
                  <a:solidFill>
                    <a:srgbClr val="FFFFFF"/>
                  </a:solidFill>
                </a14:hiddenFill>
              </a:ext>
            </a:extLst>
          </p:spPr>
        </p:pic>
        <p:pic>
          <p:nvPicPr>
            <p:cNvPr id="22" name="图片 58">
              <a:extLst>
                <a:ext uri="{FF2B5EF4-FFF2-40B4-BE49-F238E27FC236}">
                  <a16:creationId xmlns:a16="http://schemas.microsoft.com/office/drawing/2014/main" id="{87417E80-5644-D140-A123-DA84748B6784}"/>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034566" y="11522869"/>
              <a:ext cx="1984021" cy="965557"/>
            </a:xfrm>
            <a:prstGeom prst="rect">
              <a:avLst/>
            </a:prstGeom>
          </p:spPr>
        </p:pic>
        <p:pic>
          <p:nvPicPr>
            <p:cNvPr id="23" name="Picture 10" descr="Image result for Rotten Tomatoes">
              <a:extLst>
                <a:ext uri="{FF2B5EF4-FFF2-40B4-BE49-F238E27FC236}">
                  <a16:creationId xmlns:a16="http://schemas.microsoft.com/office/drawing/2014/main" id="{E3CFF236-7A35-E144-A389-9032996D5015}"/>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4697996" y="12715479"/>
              <a:ext cx="1806730" cy="1017190"/>
            </a:xfrm>
            <a:prstGeom prst="rect">
              <a:avLst/>
            </a:prstGeom>
            <a:noFill/>
            <a:extLst>
              <a:ext uri="{909E8E84-426E-40DD-AFC4-6F175D3DCCD1}">
                <a14:hiddenFill xmlns:a14="http://schemas.microsoft.com/office/drawing/2010/main">
                  <a:solidFill>
                    <a:srgbClr val="FFFFFF"/>
                  </a:solidFill>
                </a14:hiddenFill>
              </a:ext>
            </a:extLst>
          </p:spPr>
        </p:pic>
        <p:pic>
          <p:nvPicPr>
            <p:cNvPr id="24" name="图形 60">
              <a:extLst>
                <a:ext uri="{FF2B5EF4-FFF2-40B4-BE49-F238E27FC236}">
                  <a16:creationId xmlns:a16="http://schemas.microsoft.com/office/drawing/2014/main" id="{C8965D2F-3579-F44B-9A6B-306581935BC5}"/>
                </a:ext>
              </a:extLst>
            </p:cNvPr>
            <p:cNvPicPr>
              <a:picLocks noChangeAspect="1"/>
            </p:cNvPicPr>
            <p:nvPr/>
          </p:nvPicPr>
          <p:blipFill>
            <a:blip r:embed="rId6" cstate="email">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6900106" y="12715479"/>
              <a:ext cx="2088684" cy="1017190"/>
            </a:xfrm>
            <a:prstGeom prst="rect">
              <a:avLst/>
            </a:prstGeom>
          </p:spPr>
        </p:pic>
        <p:sp>
          <p:nvSpPr>
            <p:cNvPr id="25" name="文本框 61">
              <a:extLst>
                <a:ext uri="{FF2B5EF4-FFF2-40B4-BE49-F238E27FC236}">
                  <a16:creationId xmlns:a16="http://schemas.microsoft.com/office/drawing/2014/main" id="{C14F98FA-E1CA-5347-AB4D-DF212AA56197}"/>
                </a:ext>
              </a:extLst>
            </p:cNvPr>
            <p:cNvSpPr txBox="1"/>
            <p:nvPr/>
          </p:nvSpPr>
          <p:spPr>
            <a:xfrm>
              <a:off x="2400206" y="11865705"/>
              <a:ext cx="1933350" cy="584775"/>
            </a:xfrm>
            <a:prstGeom prst="rect">
              <a:avLst/>
            </a:prstGeom>
            <a:noFill/>
          </p:spPr>
          <p:txBody>
            <a:bodyPr wrap="none" rtlCol="0">
              <a:spAutoFit/>
            </a:bodyPr>
            <a:lstStyle/>
            <a:p>
              <a:pPr eaLnBrk="1" fontAlgn="auto" hangingPunct="1">
                <a:spcBef>
                  <a:spcPts val="0"/>
                </a:spcBef>
                <a:spcAft>
                  <a:spcPts val="0"/>
                </a:spcAft>
              </a:pPr>
              <a:r>
                <a:rPr lang="en-US" altLang="zh-CN" sz="3200" b="1" i="1" dirty="0">
                  <a:solidFill>
                    <a:prstClr val="black"/>
                  </a:solidFill>
                  <a:latin typeface="Calibri" panose="020F0502020204030204" pitchFamily="34" charset="0"/>
                  <a:ea typeface="等线" panose="02010600030101010101" pitchFamily="2" charset="-122"/>
                  <a:cs typeface="Calibri" panose="020F0502020204030204" pitchFamily="34" charset="0"/>
                </a:rPr>
                <a:t>Example 1</a:t>
              </a:r>
              <a:endParaRPr lang="zh-CN" altLang="en-US" sz="3200" b="1" i="1" dirty="0">
                <a:solidFill>
                  <a:prstClr val="black"/>
                </a:solidFill>
                <a:latin typeface="Calibri" panose="020F0502020204030204" pitchFamily="34" charset="0"/>
                <a:ea typeface="等线" panose="02010600030101010101" pitchFamily="2" charset="-122"/>
                <a:cs typeface="Calibri" panose="020F0502020204030204" pitchFamily="34" charset="0"/>
              </a:endParaRPr>
            </a:p>
          </p:txBody>
        </p:sp>
        <p:sp>
          <p:nvSpPr>
            <p:cNvPr id="26" name="文本框 62">
              <a:extLst>
                <a:ext uri="{FF2B5EF4-FFF2-40B4-BE49-F238E27FC236}">
                  <a16:creationId xmlns:a16="http://schemas.microsoft.com/office/drawing/2014/main" id="{E1D62D2E-8817-EF40-947D-59BBEDE87835}"/>
                </a:ext>
              </a:extLst>
            </p:cNvPr>
            <p:cNvSpPr txBox="1"/>
            <p:nvPr/>
          </p:nvSpPr>
          <p:spPr>
            <a:xfrm>
              <a:off x="2400206" y="12955939"/>
              <a:ext cx="1933350" cy="584775"/>
            </a:xfrm>
            <a:prstGeom prst="rect">
              <a:avLst/>
            </a:prstGeom>
            <a:noFill/>
          </p:spPr>
          <p:txBody>
            <a:bodyPr wrap="none" rtlCol="0">
              <a:spAutoFit/>
            </a:bodyPr>
            <a:lstStyle/>
            <a:p>
              <a:pPr eaLnBrk="1" fontAlgn="auto" hangingPunct="1">
                <a:spcBef>
                  <a:spcPts val="0"/>
                </a:spcBef>
                <a:spcAft>
                  <a:spcPts val="0"/>
                </a:spcAft>
              </a:pPr>
              <a:r>
                <a:rPr lang="en-US" altLang="zh-CN" sz="3200" b="1" i="1" dirty="0">
                  <a:solidFill>
                    <a:prstClr val="black"/>
                  </a:solidFill>
                  <a:latin typeface="Calibri" panose="020F0502020204030204" pitchFamily="34" charset="0"/>
                  <a:ea typeface="等线" panose="02010600030101010101" pitchFamily="2" charset="-122"/>
                  <a:cs typeface="Calibri" panose="020F0502020204030204" pitchFamily="34" charset="0"/>
                </a:rPr>
                <a:t>Example 2</a:t>
              </a:r>
              <a:endParaRPr lang="zh-CN" altLang="en-US" sz="3200" b="1" i="1" dirty="0">
                <a:solidFill>
                  <a:prstClr val="black"/>
                </a:solidFill>
                <a:latin typeface="Calibri" panose="020F0502020204030204" pitchFamily="34" charset="0"/>
                <a:ea typeface="等线" panose="02010600030101010101" pitchFamily="2" charset="-122"/>
                <a:cs typeface="Calibri" panose="020F0502020204030204" pitchFamily="34" charset="0"/>
              </a:endParaRPr>
            </a:p>
          </p:txBody>
        </p:sp>
        <p:pic>
          <p:nvPicPr>
            <p:cNvPr id="27" name="Picture 2" descr="Image result for movielens">
              <a:extLst>
                <a:ext uri="{FF2B5EF4-FFF2-40B4-BE49-F238E27FC236}">
                  <a16:creationId xmlns:a16="http://schemas.microsoft.com/office/drawing/2014/main" id="{59F77686-DCFF-2445-A9A1-6E76B7F12E45}"/>
                </a:ext>
              </a:extLst>
            </p:cNvPr>
            <p:cNvPicPr>
              <a:picLocks noChangeAspect="1" noChangeArrowheads="1"/>
            </p:cNvPicPr>
            <p:nvPr/>
          </p:nvPicPr>
          <p:blipFill rotWithShape="1">
            <a:blip r:embed="rId8" cstate="email">
              <a:extLst>
                <a:ext uri="{28A0092B-C50C-407E-A947-70E740481C1C}">
                  <a14:useLocalDpi xmlns:a14="http://schemas.microsoft.com/office/drawing/2010/main"/>
                </a:ext>
              </a:extLst>
            </a:blip>
            <a:srcRect/>
            <a:stretch/>
          </p:blipFill>
          <p:spPr bwMode="auto">
            <a:xfrm>
              <a:off x="9326780" y="12715479"/>
              <a:ext cx="2435561" cy="1017190"/>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Image result for foursquare">
              <a:extLst>
                <a:ext uri="{FF2B5EF4-FFF2-40B4-BE49-F238E27FC236}">
                  <a16:creationId xmlns:a16="http://schemas.microsoft.com/office/drawing/2014/main" id="{A92867FE-DD3C-1D42-9BAE-617E5A7BEDDE}"/>
                </a:ext>
              </a:extLst>
            </p:cNvPr>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9552549" y="11511279"/>
              <a:ext cx="1984021" cy="102042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 name="Group 3">
            <a:extLst>
              <a:ext uri="{FF2B5EF4-FFF2-40B4-BE49-F238E27FC236}">
                <a16:creationId xmlns:a16="http://schemas.microsoft.com/office/drawing/2014/main" id="{3EBE31F3-21DD-4E4C-9C31-4744196C3A99}"/>
              </a:ext>
            </a:extLst>
          </p:cNvPr>
          <p:cNvGrpSpPr/>
          <p:nvPr/>
        </p:nvGrpSpPr>
        <p:grpSpPr>
          <a:xfrm>
            <a:off x="740216" y="3025744"/>
            <a:ext cx="7756123" cy="773990"/>
            <a:chOff x="740216" y="3025744"/>
            <a:chExt cx="7756123" cy="773990"/>
          </a:xfrm>
        </p:grpSpPr>
        <p:pic>
          <p:nvPicPr>
            <p:cNvPr id="33" name="Picture 32" descr="Image result for Rotten Tomatoes">
              <a:extLst>
                <a:ext uri="{FF2B5EF4-FFF2-40B4-BE49-F238E27FC236}">
                  <a16:creationId xmlns:a16="http://schemas.microsoft.com/office/drawing/2014/main" id="{DB4C4D89-5BDB-4DB0-853B-2D0E6DDCF9F9}"/>
                </a:ext>
              </a:extLst>
            </p:cNvPr>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5016596" y="3058162"/>
              <a:ext cx="1234717" cy="695146"/>
            </a:xfrm>
            <a:prstGeom prst="rect">
              <a:avLst/>
            </a:prstGeom>
            <a:noFill/>
            <a:extLst>
              <a:ext uri="{909E8E84-426E-40DD-AFC4-6F175D3DCCD1}">
                <a14:hiddenFill xmlns:a14="http://schemas.microsoft.com/office/drawing/2010/main">
                  <a:solidFill>
                    <a:srgbClr val="FFFFFF"/>
                  </a:solidFill>
                </a14:hiddenFill>
              </a:ext>
            </a:extLst>
          </p:spPr>
        </p:pic>
        <p:pic>
          <p:nvPicPr>
            <p:cNvPr id="34" name="图形 60">
              <a:extLst>
                <a:ext uri="{FF2B5EF4-FFF2-40B4-BE49-F238E27FC236}">
                  <a16:creationId xmlns:a16="http://schemas.microsoft.com/office/drawing/2014/main" id="{795E0C2D-3583-4908-A81E-A5DBC09C8C67}"/>
                </a:ext>
              </a:extLst>
            </p:cNvPr>
            <p:cNvPicPr>
              <a:picLocks noChangeAspect="1"/>
            </p:cNvPicPr>
            <p:nvPr/>
          </p:nvPicPr>
          <p:blipFill>
            <a:blip r:embed="rId6" cstate="email">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3273411" y="3046770"/>
              <a:ext cx="1546127" cy="752964"/>
            </a:xfrm>
            <a:prstGeom prst="rect">
              <a:avLst/>
            </a:prstGeom>
          </p:spPr>
        </p:pic>
        <p:sp>
          <p:nvSpPr>
            <p:cNvPr id="36" name="文本框 62">
              <a:extLst>
                <a:ext uri="{FF2B5EF4-FFF2-40B4-BE49-F238E27FC236}">
                  <a16:creationId xmlns:a16="http://schemas.microsoft.com/office/drawing/2014/main" id="{35C67968-F2BF-4DB2-903E-4294744F5BA1}"/>
                </a:ext>
              </a:extLst>
            </p:cNvPr>
            <p:cNvSpPr txBox="1"/>
            <p:nvPr/>
          </p:nvSpPr>
          <p:spPr>
            <a:xfrm>
              <a:off x="740216" y="3130238"/>
              <a:ext cx="1728848" cy="522919"/>
            </a:xfrm>
            <a:prstGeom prst="rect">
              <a:avLst/>
            </a:prstGeom>
            <a:noFill/>
          </p:spPr>
          <p:txBody>
            <a:bodyPr wrap="none" rtlCol="0">
              <a:spAutoFit/>
            </a:bodyPr>
            <a:lstStyle>
              <a:defPPr>
                <a:defRPr lang="zh-CN"/>
              </a:defPPr>
              <a:lvl1pPr algn="l" rtl="0" eaLnBrk="0" fontAlgn="base" hangingPunct="0">
                <a:spcBef>
                  <a:spcPct val="0"/>
                </a:spcBef>
                <a:spcAft>
                  <a:spcPct val="0"/>
                </a:spcAft>
                <a:defRPr sz="6800" kern="1200">
                  <a:solidFill>
                    <a:schemeClr val="tx1"/>
                  </a:solidFill>
                  <a:latin typeface="Arial" panose="020B0604020202020204" pitchFamily="34" charset="0"/>
                  <a:ea typeface="宋体" panose="02010600030101010101" pitchFamily="2" charset="-122"/>
                  <a:cs typeface="+mn-cs"/>
                </a:defRPr>
              </a:lvl1pPr>
              <a:lvl2pPr marL="541338" indent="-84138" algn="l" rtl="0" eaLnBrk="0" fontAlgn="base" hangingPunct="0">
                <a:spcBef>
                  <a:spcPct val="0"/>
                </a:spcBef>
                <a:spcAft>
                  <a:spcPct val="0"/>
                </a:spcAft>
                <a:defRPr sz="6800" kern="1200">
                  <a:solidFill>
                    <a:schemeClr val="tx1"/>
                  </a:solidFill>
                  <a:latin typeface="Arial" panose="020B0604020202020204" pitchFamily="34" charset="0"/>
                  <a:ea typeface="宋体" panose="02010600030101010101" pitchFamily="2" charset="-122"/>
                  <a:cs typeface="+mn-cs"/>
                </a:defRPr>
              </a:lvl2pPr>
              <a:lvl3pPr marL="1082675" indent="-168275" algn="l" rtl="0" eaLnBrk="0" fontAlgn="base" hangingPunct="0">
                <a:spcBef>
                  <a:spcPct val="0"/>
                </a:spcBef>
                <a:spcAft>
                  <a:spcPct val="0"/>
                </a:spcAft>
                <a:defRPr sz="6800" kern="1200">
                  <a:solidFill>
                    <a:schemeClr val="tx1"/>
                  </a:solidFill>
                  <a:latin typeface="Arial" panose="020B0604020202020204" pitchFamily="34" charset="0"/>
                  <a:ea typeface="宋体" panose="02010600030101010101" pitchFamily="2" charset="-122"/>
                  <a:cs typeface="+mn-cs"/>
                </a:defRPr>
              </a:lvl3pPr>
              <a:lvl4pPr marL="1624013" indent="-252413" algn="l" rtl="0" eaLnBrk="0" fontAlgn="base" hangingPunct="0">
                <a:spcBef>
                  <a:spcPct val="0"/>
                </a:spcBef>
                <a:spcAft>
                  <a:spcPct val="0"/>
                </a:spcAft>
                <a:defRPr sz="6800" kern="1200">
                  <a:solidFill>
                    <a:schemeClr val="tx1"/>
                  </a:solidFill>
                  <a:latin typeface="Arial" panose="020B0604020202020204" pitchFamily="34" charset="0"/>
                  <a:ea typeface="宋体" panose="02010600030101010101" pitchFamily="2" charset="-122"/>
                  <a:cs typeface="+mn-cs"/>
                </a:defRPr>
              </a:lvl4pPr>
              <a:lvl5pPr marL="2165350" indent="-336550" algn="l" rtl="0" eaLnBrk="0" fontAlgn="base" hangingPunct="0">
                <a:spcBef>
                  <a:spcPct val="0"/>
                </a:spcBef>
                <a:spcAft>
                  <a:spcPct val="0"/>
                </a:spcAft>
                <a:defRPr sz="68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68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68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68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6800" kern="1200">
                  <a:solidFill>
                    <a:schemeClr val="tx1"/>
                  </a:solidFill>
                  <a:latin typeface="Arial" panose="020B0604020202020204" pitchFamily="34" charset="0"/>
                  <a:ea typeface="宋体" panose="02010600030101010101" pitchFamily="2" charset="-122"/>
                  <a:cs typeface="+mn-cs"/>
                </a:defRPr>
              </a:lvl9pPr>
            </a:lstStyle>
            <a:p>
              <a:pPr eaLnBrk="1" fontAlgn="auto" hangingPunct="1">
                <a:spcBef>
                  <a:spcPts val="0"/>
                </a:spcBef>
                <a:spcAft>
                  <a:spcPts val="0"/>
                </a:spcAft>
              </a:pPr>
              <a:r>
                <a:rPr lang="en-US" altLang="zh-CN" sz="3200" b="1" i="1" dirty="0">
                  <a:solidFill>
                    <a:prstClr val="black"/>
                  </a:solidFill>
                  <a:latin typeface="Calibri" panose="020F0502020204030204" pitchFamily="34" charset="0"/>
                  <a:ea typeface="等线" panose="02010600030101010101" pitchFamily="2" charset="-122"/>
                  <a:cs typeface="Calibri" panose="020F0502020204030204" pitchFamily="34" charset="0"/>
                </a:rPr>
                <a:t>Example 2</a:t>
              </a:r>
              <a:endParaRPr lang="zh-CN" altLang="en-US" sz="3200" b="1" i="1" dirty="0">
                <a:solidFill>
                  <a:prstClr val="black"/>
                </a:solidFill>
                <a:latin typeface="Calibri" panose="020F0502020204030204" pitchFamily="34" charset="0"/>
                <a:ea typeface="等线" panose="02010600030101010101" pitchFamily="2" charset="-122"/>
                <a:cs typeface="Calibri" panose="020F0502020204030204" pitchFamily="34" charset="0"/>
              </a:endParaRPr>
            </a:p>
          </p:txBody>
        </p:sp>
        <p:pic>
          <p:nvPicPr>
            <p:cNvPr id="37" name="Picture 36" descr="Image result for movielens">
              <a:extLst>
                <a:ext uri="{FF2B5EF4-FFF2-40B4-BE49-F238E27FC236}">
                  <a16:creationId xmlns:a16="http://schemas.microsoft.com/office/drawing/2014/main" id="{878C7A88-CAC2-4370-BC36-A075E8C99313}"/>
                </a:ext>
              </a:extLst>
            </p:cNvPr>
            <p:cNvPicPr>
              <a:picLocks noChangeAspect="1" noChangeArrowheads="1"/>
            </p:cNvPicPr>
            <p:nvPr/>
          </p:nvPicPr>
          <p:blipFill rotWithShape="1">
            <a:blip r:embed="rId11" cstate="email">
              <a:extLst>
                <a:ext uri="{28A0092B-C50C-407E-A947-70E740481C1C}">
                  <a14:useLocalDpi xmlns:a14="http://schemas.microsoft.com/office/drawing/2010/main"/>
                </a:ext>
              </a:extLst>
            </a:blip>
            <a:srcRect/>
            <a:stretch/>
          </p:blipFill>
          <p:spPr bwMode="auto">
            <a:xfrm>
              <a:off x="6743860" y="3025744"/>
              <a:ext cx="1752479" cy="73190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 name="Group 4">
            <a:extLst>
              <a:ext uri="{FF2B5EF4-FFF2-40B4-BE49-F238E27FC236}">
                <a16:creationId xmlns:a16="http://schemas.microsoft.com/office/drawing/2014/main" id="{AA091515-E379-4A42-832E-3ED3D09AA55E}"/>
              </a:ext>
            </a:extLst>
          </p:cNvPr>
          <p:cNvGrpSpPr/>
          <p:nvPr/>
        </p:nvGrpSpPr>
        <p:grpSpPr>
          <a:xfrm>
            <a:off x="740216" y="2094893"/>
            <a:ext cx="7427803" cy="848347"/>
            <a:chOff x="740216" y="2094893"/>
            <a:chExt cx="7427803" cy="848347"/>
          </a:xfrm>
        </p:grpSpPr>
        <p:pic>
          <p:nvPicPr>
            <p:cNvPr id="31" name="Picture 30" descr="Image result for trip advisor">
              <a:extLst>
                <a:ext uri="{FF2B5EF4-FFF2-40B4-BE49-F238E27FC236}">
                  <a16:creationId xmlns:a16="http://schemas.microsoft.com/office/drawing/2014/main" id="{8CC040C2-DD5B-4F64-AF9C-70D0AAE340C2}"/>
                </a:ext>
              </a:extLst>
            </p:cNvPr>
            <p:cNvPicPr>
              <a:picLocks noChangeAspect="1" noChangeArrowheads="1"/>
            </p:cNvPicPr>
            <p:nvPr/>
          </p:nvPicPr>
          <p:blipFill>
            <a:blip r:embed="rId12" cstate="email">
              <a:extLst>
                <a:ext uri="{28A0092B-C50C-407E-A947-70E740481C1C}">
                  <a14:useLocalDpi xmlns:a14="http://schemas.microsoft.com/office/drawing/2010/main"/>
                </a:ext>
              </a:extLst>
            </a:blip>
            <a:srcRect/>
            <a:stretch>
              <a:fillRect/>
            </a:stretch>
          </p:blipFill>
          <p:spPr bwMode="auto">
            <a:xfrm>
              <a:off x="3374921" y="2094893"/>
              <a:ext cx="1261056" cy="848347"/>
            </a:xfrm>
            <a:prstGeom prst="rect">
              <a:avLst/>
            </a:prstGeom>
            <a:noFill/>
            <a:extLst>
              <a:ext uri="{909E8E84-426E-40DD-AFC4-6F175D3DCCD1}">
                <a14:hiddenFill xmlns:a14="http://schemas.microsoft.com/office/drawing/2010/main">
                  <a:solidFill>
                    <a:srgbClr val="FFFFFF"/>
                  </a:solidFill>
                </a14:hiddenFill>
              </a:ext>
            </a:extLst>
          </p:spPr>
        </p:pic>
        <p:pic>
          <p:nvPicPr>
            <p:cNvPr id="32" name="图片 58">
              <a:extLst>
                <a:ext uri="{FF2B5EF4-FFF2-40B4-BE49-F238E27FC236}">
                  <a16:creationId xmlns:a16="http://schemas.microsoft.com/office/drawing/2014/main" id="{F2B0DFE5-8FF7-4006-B05F-74AF678E8674}"/>
                </a:ext>
              </a:extLst>
            </p:cNvPr>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5016596" y="2115792"/>
              <a:ext cx="1362568" cy="663116"/>
            </a:xfrm>
            <a:prstGeom prst="rect">
              <a:avLst/>
            </a:prstGeom>
          </p:spPr>
        </p:pic>
        <p:sp>
          <p:nvSpPr>
            <p:cNvPr id="35" name="文本框 61">
              <a:extLst>
                <a:ext uri="{FF2B5EF4-FFF2-40B4-BE49-F238E27FC236}">
                  <a16:creationId xmlns:a16="http://schemas.microsoft.com/office/drawing/2014/main" id="{3AE481A9-2A06-4911-9DA3-121430B02E16}"/>
                </a:ext>
              </a:extLst>
            </p:cNvPr>
            <p:cNvSpPr txBox="1"/>
            <p:nvPr/>
          </p:nvSpPr>
          <p:spPr>
            <a:xfrm>
              <a:off x="740216" y="2268497"/>
              <a:ext cx="1728848" cy="522919"/>
            </a:xfrm>
            <a:prstGeom prst="rect">
              <a:avLst/>
            </a:prstGeom>
            <a:noFill/>
          </p:spPr>
          <p:txBody>
            <a:bodyPr wrap="none" rtlCol="0">
              <a:spAutoFit/>
            </a:bodyPr>
            <a:lstStyle>
              <a:defPPr>
                <a:defRPr lang="zh-CN"/>
              </a:defPPr>
              <a:lvl1pPr algn="l" rtl="0" eaLnBrk="0" fontAlgn="base" hangingPunct="0">
                <a:spcBef>
                  <a:spcPct val="0"/>
                </a:spcBef>
                <a:spcAft>
                  <a:spcPct val="0"/>
                </a:spcAft>
                <a:defRPr sz="6800" kern="1200">
                  <a:solidFill>
                    <a:schemeClr val="tx1"/>
                  </a:solidFill>
                  <a:latin typeface="Arial" panose="020B0604020202020204" pitchFamily="34" charset="0"/>
                  <a:ea typeface="宋体" panose="02010600030101010101" pitchFamily="2" charset="-122"/>
                  <a:cs typeface="+mn-cs"/>
                </a:defRPr>
              </a:lvl1pPr>
              <a:lvl2pPr marL="541338" indent="-84138" algn="l" rtl="0" eaLnBrk="0" fontAlgn="base" hangingPunct="0">
                <a:spcBef>
                  <a:spcPct val="0"/>
                </a:spcBef>
                <a:spcAft>
                  <a:spcPct val="0"/>
                </a:spcAft>
                <a:defRPr sz="6800" kern="1200">
                  <a:solidFill>
                    <a:schemeClr val="tx1"/>
                  </a:solidFill>
                  <a:latin typeface="Arial" panose="020B0604020202020204" pitchFamily="34" charset="0"/>
                  <a:ea typeface="宋体" panose="02010600030101010101" pitchFamily="2" charset="-122"/>
                  <a:cs typeface="+mn-cs"/>
                </a:defRPr>
              </a:lvl2pPr>
              <a:lvl3pPr marL="1082675" indent="-168275" algn="l" rtl="0" eaLnBrk="0" fontAlgn="base" hangingPunct="0">
                <a:spcBef>
                  <a:spcPct val="0"/>
                </a:spcBef>
                <a:spcAft>
                  <a:spcPct val="0"/>
                </a:spcAft>
                <a:defRPr sz="6800" kern="1200">
                  <a:solidFill>
                    <a:schemeClr val="tx1"/>
                  </a:solidFill>
                  <a:latin typeface="Arial" panose="020B0604020202020204" pitchFamily="34" charset="0"/>
                  <a:ea typeface="宋体" panose="02010600030101010101" pitchFamily="2" charset="-122"/>
                  <a:cs typeface="+mn-cs"/>
                </a:defRPr>
              </a:lvl3pPr>
              <a:lvl4pPr marL="1624013" indent="-252413" algn="l" rtl="0" eaLnBrk="0" fontAlgn="base" hangingPunct="0">
                <a:spcBef>
                  <a:spcPct val="0"/>
                </a:spcBef>
                <a:spcAft>
                  <a:spcPct val="0"/>
                </a:spcAft>
                <a:defRPr sz="6800" kern="1200">
                  <a:solidFill>
                    <a:schemeClr val="tx1"/>
                  </a:solidFill>
                  <a:latin typeface="Arial" panose="020B0604020202020204" pitchFamily="34" charset="0"/>
                  <a:ea typeface="宋体" panose="02010600030101010101" pitchFamily="2" charset="-122"/>
                  <a:cs typeface="+mn-cs"/>
                </a:defRPr>
              </a:lvl4pPr>
              <a:lvl5pPr marL="2165350" indent="-336550" algn="l" rtl="0" eaLnBrk="0" fontAlgn="base" hangingPunct="0">
                <a:spcBef>
                  <a:spcPct val="0"/>
                </a:spcBef>
                <a:spcAft>
                  <a:spcPct val="0"/>
                </a:spcAft>
                <a:defRPr sz="68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68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68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68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6800" kern="1200">
                  <a:solidFill>
                    <a:schemeClr val="tx1"/>
                  </a:solidFill>
                  <a:latin typeface="Arial" panose="020B0604020202020204" pitchFamily="34" charset="0"/>
                  <a:ea typeface="宋体" panose="02010600030101010101" pitchFamily="2" charset="-122"/>
                  <a:cs typeface="+mn-cs"/>
                </a:defRPr>
              </a:lvl9pPr>
            </a:lstStyle>
            <a:p>
              <a:pPr eaLnBrk="1" fontAlgn="auto" hangingPunct="1">
                <a:spcBef>
                  <a:spcPts val="0"/>
                </a:spcBef>
                <a:spcAft>
                  <a:spcPts val="0"/>
                </a:spcAft>
              </a:pPr>
              <a:r>
                <a:rPr lang="en-US" altLang="zh-CN" sz="3200" b="1" i="1" dirty="0">
                  <a:solidFill>
                    <a:prstClr val="black"/>
                  </a:solidFill>
                  <a:latin typeface="Calibri" panose="020F0502020204030204" pitchFamily="34" charset="0"/>
                  <a:ea typeface="等线" panose="02010600030101010101" pitchFamily="2" charset="-122"/>
                  <a:cs typeface="Calibri" panose="020F0502020204030204" pitchFamily="34" charset="0"/>
                </a:rPr>
                <a:t>Example 1</a:t>
              </a:r>
              <a:endParaRPr lang="zh-CN" altLang="en-US" sz="3200" b="1" i="1" dirty="0">
                <a:solidFill>
                  <a:prstClr val="black"/>
                </a:solidFill>
                <a:latin typeface="Calibri" panose="020F0502020204030204" pitchFamily="34" charset="0"/>
                <a:ea typeface="等线" panose="02010600030101010101" pitchFamily="2" charset="-122"/>
                <a:cs typeface="Calibri" panose="020F0502020204030204" pitchFamily="34" charset="0"/>
              </a:endParaRPr>
            </a:p>
          </p:txBody>
        </p:sp>
        <p:pic>
          <p:nvPicPr>
            <p:cNvPr id="38" name="Picture 37" descr="Image result for foursquare">
              <a:extLst>
                <a:ext uri="{FF2B5EF4-FFF2-40B4-BE49-F238E27FC236}">
                  <a16:creationId xmlns:a16="http://schemas.microsoft.com/office/drawing/2014/main" id="{51F3FA77-A127-4EFE-BCF0-4004E77CBA69}"/>
                </a:ext>
              </a:extLst>
            </p:cNvPr>
            <p:cNvPicPr>
              <a:picLocks noChangeAspect="1" noChangeArrowheads="1"/>
            </p:cNvPicPr>
            <p:nvPr/>
          </p:nvPicPr>
          <p:blipFill>
            <a:blip r:embed="rId14" cstate="email">
              <a:extLst>
                <a:ext uri="{28A0092B-C50C-407E-A947-70E740481C1C}">
                  <a14:useLocalDpi xmlns:a14="http://schemas.microsoft.com/office/drawing/2010/main"/>
                </a:ext>
              </a:extLst>
            </a:blip>
            <a:srcRect/>
            <a:stretch>
              <a:fillRect/>
            </a:stretch>
          </p:blipFill>
          <p:spPr bwMode="auto">
            <a:xfrm>
              <a:off x="6838087" y="2094893"/>
              <a:ext cx="1329932" cy="684014"/>
            </a:xfrm>
            <a:prstGeom prst="rect">
              <a:avLst/>
            </a:prstGeom>
            <a:noFill/>
            <a:extLst>
              <a:ext uri="{909E8E84-426E-40DD-AFC4-6F175D3DCCD1}">
                <a14:hiddenFill xmlns:a14="http://schemas.microsoft.com/office/drawing/2010/main">
                  <a:solidFill>
                    <a:srgbClr val="FFFFFF"/>
                  </a:solidFill>
                </a14:hiddenFill>
              </a:ext>
            </a:extLst>
          </p:spPr>
        </p:pic>
      </p:grpSp>
      <p:sp>
        <p:nvSpPr>
          <p:cNvPr id="3" name="Rectangle 2">
            <a:extLst>
              <a:ext uri="{FF2B5EF4-FFF2-40B4-BE49-F238E27FC236}">
                <a16:creationId xmlns:a16="http://schemas.microsoft.com/office/drawing/2014/main" id="{7B702F2D-2E7A-0645-97BC-25A16E3857C4}"/>
              </a:ext>
            </a:extLst>
          </p:cNvPr>
          <p:cNvSpPr/>
          <p:nvPr/>
        </p:nvSpPr>
        <p:spPr>
          <a:xfrm>
            <a:off x="550518" y="3396469"/>
            <a:ext cx="7945821" cy="1569660"/>
          </a:xfrm>
          <a:prstGeom prst="rect">
            <a:avLst/>
          </a:prstGeom>
          <a:solidFill>
            <a:schemeClr val="bg1">
              <a:alpha val="85000"/>
            </a:schemeClr>
          </a:solidFill>
        </p:spPr>
        <p:txBody>
          <a:bodyPr wrap="square" rtlCol="0">
            <a:spAutoFit/>
          </a:bodyPr>
          <a:lstStyle/>
          <a:p>
            <a:pPr lvl="1"/>
            <a:endParaRPr lang="en-US" altLang="zh-CN" sz="3200" dirty="0">
              <a:solidFill>
                <a:srgbClr val="FF0000"/>
              </a:solidFill>
            </a:endParaRPr>
          </a:p>
          <a:p>
            <a:pPr lvl="1"/>
            <a:r>
              <a:rPr lang="en-US" altLang="zh-CN" sz="3200" dirty="0">
                <a:solidFill>
                  <a:srgbClr val="FF0000"/>
                </a:solidFill>
              </a:rPr>
              <a:t>Cross-Domain Recommendation (CD-</a:t>
            </a:r>
            <a:r>
              <a:rPr lang="en-US" altLang="zh-CN" sz="3200" dirty="0" err="1">
                <a:solidFill>
                  <a:srgbClr val="FF0000"/>
                </a:solidFill>
              </a:rPr>
              <a:t>RecSys</a:t>
            </a:r>
            <a:r>
              <a:rPr lang="en-US" altLang="zh-CN" sz="3200" dirty="0">
                <a:solidFill>
                  <a:srgbClr val="FF0000"/>
                </a:solidFill>
              </a:rPr>
              <a:t>)</a:t>
            </a:r>
          </a:p>
          <a:p>
            <a:pPr lvl="1"/>
            <a:endParaRPr lang="en-US" altLang="zh-CN" sz="3200" dirty="0">
              <a:solidFill>
                <a:srgbClr val="FF0000"/>
              </a:solidFill>
            </a:endParaRPr>
          </a:p>
        </p:txBody>
      </p:sp>
    </p:spTree>
    <p:extLst>
      <p:ext uri="{BB962C8B-B14F-4D97-AF65-F5344CB8AC3E}">
        <p14:creationId xmlns:p14="http://schemas.microsoft.com/office/powerpoint/2010/main" val="436003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bldLvl="2"/>
      <p:bldP spid="3"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D299A0D0-1897-594D-BBEE-5FB6ABC8A26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82184" y="1113593"/>
            <a:ext cx="8808228" cy="3058895"/>
          </a:xfrm>
          <a:prstGeom prst="rect">
            <a:avLst/>
          </a:prstGeom>
        </p:spPr>
      </p:pic>
      <p:sp>
        <p:nvSpPr>
          <p:cNvPr id="2" name="标题 1"/>
          <p:cNvSpPr>
            <a:spLocks noGrp="1"/>
          </p:cNvSpPr>
          <p:nvPr>
            <p:ph type="title"/>
          </p:nvPr>
        </p:nvSpPr>
        <p:spPr>
          <a:xfrm>
            <a:off x="0" y="-54592"/>
            <a:ext cx="10650388" cy="868451"/>
          </a:xfrm>
        </p:spPr>
        <p:txBody>
          <a:bodyPr>
            <a:noAutofit/>
          </a:bodyPr>
          <a:lstStyle/>
          <a:p>
            <a:r>
              <a:rPr lang="en-US" altLang="zh-CN" sz="3600" b="1" dirty="0">
                <a:solidFill>
                  <a:schemeClr val="accent5">
                    <a:lumMod val="75000"/>
                  </a:schemeClr>
                </a:solidFill>
                <a:latin typeface="+mn-lt"/>
              </a:rPr>
              <a:t>Experiments</a:t>
            </a:r>
          </a:p>
        </p:txBody>
      </p:sp>
      <p:sp>
        <p:nvSpPr>
          <p:cNvPr id="7" name="灯片编号占位符 6"/>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BF648D4-87EC-4B0F-96CC-B2361512DBC1}" type="slidenum">
              <a:rPr kumimoji="0" lang="zh-CN" altLang="en-US" sz="2800" b="0" i="0" u="none" strike="noStrike" kern="1200" cap="none" spc="0" normalizeH="0" baseline="0" noProof="0" smtClean="0">
                <a:ln>
                  <a:noFill/>
                </a:ln>
                <a:solidFill>
                  <a:prstClr val="black">
                    <a:tint val="75000"/>
                  </a:prstClr>
                </a:solidFill>
                <a:effectLst/>
                <a:uLnTx/>
                <a:uFillTx/>
                <a:latin typeface="Calibri"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20</a:t>
            </a:fld>
            <a:endParaRPr kumimoji="0" lang="zh-CN" altLang="en-US" sz="2800" b="0" i="0" u="none" strike="noStrike" kern="1200" cap="none" spc="0" normalizeH="0" baseline="0" noProof="0">
              <a:ln>
                <a:noFill/>
              </a:ln>
              <a:solidFill>
                <a:prstClr val="black">
                  <a:tint val="75000"/>
                </a:prstClr>
              </a:solidFill>
              <a:effectLst/>
              <a:uLnTx/>
              <a:uFillTx/>
              <a:latin typeface="Calibri" panose="020F0502020204030204"/>
              <a:ea typeface="等线" panose="02010600030101010101" pitchFamily="2" charset="-122"/>
              <a:cs typeface="+mn-cs"/>
            </a:endParaRPr>
          </a:p>
        </p:txBody>
      </p:sp>
      <p:sp>
        <p:nvSpPr>
          <p:cNvPr id="8" name="灯片编号占位符 6">
            <a:extLst>
              <a:ext uri="{FF2B5EF4-FFF2-40B4-BE49-F238E27FC236}">
                <a16:creationId xmlns:a16="http://schemas.microsoft.com/office/drawing/2014/main" id="{705DD2EF-485A-6642-BEB4-993E06653254}"/>
              </a:ext>
            </a:extLst>
          </p:cNvPr>
          <p:cNvSpPr txBox="1">
            <a:spLocks/>
          </p:cNvSpPr>
          <p:nvPr/>
        </p:nvSpPr>
        <p:spPr>
          <a:xfrm>
            <a:off x="6457950" y="6356351"/>
            <a:ext cx="2057400" cy="365125"/>
          </a:xfrm>
          <a:prstGeom prst="rect">
            <a:avLst/>
          </a:prstGeom>
        </p:spPr>
        <p:txBody>
          <a:bodyPr vert="horz" lIns="91440" tIns="45720" rIns="91440" bIns="45720" rtlCol="0" anchor="ctr"/>
          <a:lstStyle>
            <a:defPPr>
              <a:defRPr lang="en-US"/>
            </a:defPPr>
            <a:lvl1pPr marL="0" algn="r" defTabSz="914400" rtl="0" eaLnBrk="1" latinLnBrk="0" hangingPunct="1">
              <a:defRPr sz="28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fld id="{DBF648D4-87EC-4B0F-96CC-B2361512DBC1}" type="slidenum">
              <a:rPr lang="zh-CN" altLang="en-US" smtClean="0">
                <a:solidFill>
                  <a:prstClr val="black">
                    <a:tint val="75000"/>
                  </a:prstClr>
                </a:solidFill>
                <a:latin typeface="Calibri" panose="020F0502020204030204"/>
                <a:ea typeface="等线" panose="02010600030101010101" pitchFamily="2" charset="-122"/>
              </a:rPr>
              <a:pPr defTabSz="457200"/>
              <a:t>20</a:t>
            </a:fld>
            <a:endParaRPr lang="zh-CN" altLang="en-US">
              <a:solidFill>
                <a:prstClr val="black">
                  <a:tint val="75000"/>
                </a:prstClr>
              </a:solidFill>
              <a:latin typeface="Calibri" panose="020F0502020204030204"/>
              <a:ea typeface="等线" panose="02010600030101010101" pitchFamily="2" charset="-122"/>
            </a:endParaRPr>
          </a:p>
        </p:txBody>
      </p:sp>
      <p:sp>
        <p:nvSpPr>
          <p:cNvPr id="6" name="Rectangle 5">
            <a:extLst>
              <a:ext uri="{FF2B5EF4-FFF2-40B4-BE49-F238E27FC236}">
                <a16:creationId xmlns:a16="http://schemas.microsoft.com/office/drawing/2014/main" id="{A867BDC3-A978-364D-A0F1-0EB019922626}"/>
              </a:ext>
            </a:extLst>
          </p:cNvPr>
          <p:cNvSpPr/>
          <p:nvPr/>
        </p:nvSpPr>
        <p:spPr>
          <a:xfrm>
            <a:off x="-267927" y="391428"/>
            <a:ext cx="10041847" cy="523220"/>
          </a:xfrm>
          <a:prstGeom prst="rect">
            <a:avLst/>
          </a:prstGeom>
        </p:spPr>
        <p:txBody>
          <a:bodyPr wrap="square">
            <a:spAutoFit/>
          </a:bodyPr>
          <a:lstStyle/>
          <a:p>
            <a:pPr marL="742950" lvl="1" indent="-285750">
              <a:buFont typeface="Arial" panose="020B0604020202020204" pitchFamily="34" charset="0"/>
              <a:buChar char="•"/>
            </a:pPr>
            <a:endParaRPr lang="en-US" altLang="zh-CN" sz="2800" dirty="0"/>
          </a:p>
        </p:txBody>
      </p:sp>
      <p:sp>
        <p:nvSpPr>
          <p:cNvPr id="4" name="Rectangle 3">
            <a:extLst>
              <a:ext uri="{FF2B5EF4-FFF2-40B4-BE49-F238E27FC236}">
                <a16:creationId xmlns:a16="http://schemas.microsoft.com/office/drawing/2014/main" id="{0792C54A-3A71-7B4C-AAF7-323F15D665B4}"/>
              </a:ext>
            </a:extLst>
          </p:cNvPr>
          <p:cNvSpPr/>
          <p:nvPr/>
        </p:nvSpPr>
        <p:spPr>
          <a:xfrm>
            <a:off x="504846" y="4278556"/>
            <a:ext cx="8162904" cy="369332"/>
          </a:xfrm>
          <a:prstGeom prst="rect">
            <a:avLst/>
          </a:prstGeom>
        </p:spPr>
        <p:txBody>
          <a:bodyPr wrap="square">
            <a:spAutoFit/>
          </a:bodyPr>
          <a:lstStyle/>
          <a:p>
            <a:endParaRPr lang="en-US" dirty="0"/>
          </a:p>
        </p:txBody>
      </p:sp>
      <p:sp>
        <p:nvSpPr>
          <p:cNvPr id="12" name="Rectangle 11">
            <a:extLst>
              <a:ext uri="{FF2B5EF4-FFF2-40B4-BE49-F238E27FC236}">
                <a16:creationId xmlns:a16="http://schemas.microsoft.com/office/drawing/2014/main" id="{71216FA0-6B2E-D046-ABF4-0D078043D238}"/>
              </a:ext>
            </a:extLst>
          </p:cNvPr>
          <p:cNvSpPr/>
          <p:nvPr/>
        </p:nvSpPr>
        <p:spPr>
          <a:xfrm>
            <a:off x="-267927" y="660271"/>
            <a:ext cx="9202377" cy="523220"/>
          </a:xfrm>
          <a:prstGeom prst="rect">
            <a:avLst/>
          </a:prstGeom>
        </p:spPr>
        <p:txBody>
          <a:bodyPr wrap="square">
            <a:spAutoFit/>
          </a:bodyPr>
          <a:lstStyle/>
          <a:p>
            <a:pPr marL="742950" lvl="1" indent="-285750">
              <a:buFont typeface="Arial" panose="020B0604020202020204" pitchFamily="34" charset="0"/>
              <a:buChar char="•"/>
            </a:pPr>
            <a:r>
              <a:rPr lang="en-US" altLang="zh-CN" sz="2800" dirty="0"/>
              <a:t>Overall Comparison</a:t>
            </a:r>
            <a:endParaRPr lang="en-US" altLang="zh-CN" sz="2800" i="1" dirty="0"/>
          </a:p>
        </p:txBody>
      </p:sp>
      <p:sp>
        <p:nvSpPr>
          <p:cNvPr id="15" name="文本框 7">
            <a:extLst>
              <a:ext uri="{FF2B5EF4-FFF2-40B4-BE49-F238E27FC236}">
                <a16:creationId xmlns:a16="http://schemas.microsoft.com/office/drawing/2014/main" id="{F868B92E-936A-7945-8D43-1449125DFCEC}"/>
              </a:ext>
            </a:extLst>
          </p:cNvPr>
          <p:cNvSpPr txBox="1"/>
          <p:nvPr/>
        </p:nvSpPr>
        <p:spPr>
          <a:xfrm>
            <a:off x="504846" y="4371433"/>
            <a:ext cx="9144000" cy="1938992"/>
          </a:xfrm>
          <a:prstGeom prst="rect">
            <a:avLst/>
          </a:prstGeom>
          <a:noFill/>
        </p:spPr>
        <p:txBody>
          <a:bodyPr wrap="square" rtlCol="0">
            <a:spAutoFit/>
          </a:bodyPr>
          <a:lstStyle/>
          <a:p>
            <a:pPr marL="342900" indent="-342900">
              <a:buAutoNum type="arabicPeriod"/>
            </a:pPr>
            <a:r>
              <a:rPr lang="en-US" sz="2400" b="1" dirty="0">
                <a:solidFill>
                  <a:schemeClr val="accent5">
                    <a:lumMod val="75000"/>
                  </a:schemeClr>
                </a:solidFill>
              </a:rPr>
              <a:t>NATR &gt; baselines without sharing user-relevant data</a:t>
            </a:r>
          </a:p>
          <a:p>
            <a:pPr marL="342900" indent="-342900">
              <a:buAutoNum type="arabicPeriod"/>
            </a:pPr>
            <a:endParaRPr lang="en-US" sz="2400" b="1" dirty="0">
              <a:solidFill>
                <a:schemeClr val="accent5">
                  <a:lumMod val="75000"/>
                </a:schemeClr>
              </a:solidFill>
            </a:endParaRPr>
          </a:p>
          <a:p>
            <a:pPr marL="342900" indent="-342900">
              <a:buAutoNum type="arabicPeriod"/>
            </a:pPr>
            <a:r>
              <a:rPr lang="en-US" sz="2400" b="1" dirty="0">
                <a:solidFill>
                  <a:schemeClr val="accent5">
                    <a:lumMod val="75000"/>
                  </a:schemeClr>
                </a:solidFill>
              </a:rPr>
              <a:t>NATR &gt;= baselines sharing user-relevant data</a:t>
            </a:r>
          </a:p>
          <a:p>
            <a:pPr marL="342900" indent="-342900">
              <a:buAutoNum type="arabicPeriod"/>
            </a:pPr>
            <a:endParaRPr lang="en-US" sz="2400" b="1" dirty="0">
              <a:solidFill>
                <a:schemeClr val="accent5">
                  <a:lumMod val="75000"/>
                </a:schemeClr>
              </a:solidFill>
            </a:endParaRPr>
          </a:p>
          <a:p>
            <a:pPr marL="342900" indent="-342900">
              <a:buAutoNum type="arabicPeriod"/>
            </a:pPr>
            <a:endParaRPr lang="en-US" sz="2400" b="1" dirty="0">
              <a:solidFill>
                <a:schemeClr val="accent5">
                  <a:lumMod val="75000"/>
                </a:schemeClr>
              </a:solidFill>
            </a:endParaRPr>
          </a:p>
        </p:txBody>
      </p:sp>
      <p:sp>
        <p:nvSpPr>
          <p:cNvPr id="23" name="Rounded Rectangle 22">
            <a:extLst>
              <a:ext uri="{FF2B5EF4-FFF2-40B4-BE49-F238E27FC236}">
                <a16:creationId xmlns:a16="http://schemas.microsoft.com/office/drawing/2014/main" id="{B293C0D2-47F1-F54E-A3C6-D7F594F4AD01}"/>
              </a:ext>
            </a:extLst>
          </p:cNvPr>
          <p:cNvSpPr/>
          <p:nvPr/>
        </p:nvSpPr>
        <p:spPr>
          <a:xfrm flipV="1">
            <a:off x="1379095" y="2218544"/>
            <a:ext cx="7555355" cy="14990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ounded Rectangle 23">
            <a:extLst>
              <a:ext uri="{FF2B5EF4-FFF2-40B4-BE49-F238E27FC236}">
                <a16:creationId xmlns:a16="http://schemas.microsoft.com/office/drawing/2014/main" id="{267D1EE8-9177-B844-980E-9551D494F0BD}"/>
              </a:ext>
            </a:extLst>
          </p:cNvPr>
          <p:cNvSpPr/>
          <p:nvPr/>
        </p:nvSpPr>
        <p:spPr>
          <a:xfrm>
            <a:off x="1379095" y="3442352"/>
            <a:ext cx="7555355" cy="155288"/>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013644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A6A25FC4-FE99-6A46-ADFF-1147C9F3FB87}"/>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82184" y="1113593"/>
            <a:ext cx="8808228" cy="3058895"/>
          </a:xfrm>
          <a:prstGeom prst="rect">
            <a:avLst/>
          </a:prstGeom>
        </p:spPr>
      </p:pic>
      <p:sp>
        <p:nvSpPr>
          <p:cNvPr id="2" name="标题 1"/>
          <p:cNvSpPr>
            <a:spLocks noGrp="1"/>
          </p:cNvSpPr>
          <p:nvPr>
            <p:ph type="title"/>
          </p:nvPr>
        </p:nvSpPr>
        <p:spPr>
          <a:xfrm>
            <a:off x="0" y="-54592"/>
            <a:ext cx="10650388" cy="868451"/>
          </a:xfrm>
        </p:spPr>
        <p:txBody>
          <a:bodyPr>
            <a:noAutofit/>
          </a:bodyPr>
          <a:lstStyle/>
          <a:p>
            <a:r>
              <a:rPr lang="en-US" altLang="zh-CN" sz="3600" b="1" dirty="0">
                <a:solidFill>
                  <a:schemeClr val="accent5">
                    <a:lumMod val="75000"/>
                  </a:schemeClr>
                </a:solidFill>
                <a:latin typeface="+mn-lt"/>
              </a:rPr>
              <a:t>Experiments</a:t>
            </a:r>
          </a:p>
        </p:txBody>
      </p:sp>
      <p:sp>
        <p:nvSpPr>
          <p:cNvPr id="7" name="灯片编号占位符 6"/>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BF648D4-87EC-4B0F-96CC-B2361512DBC1}" type="slidenum">
              <a:rPr kumimoji="0" lang="zh-CN" altLang="en-US" sz="2800" b="0" i="0" u="none" strike="noStrike" kern="1200" cap="none" spc="0" normalizeH="0" baseline="0" noProof="0" smtClean="0">
                <a:ln>
                  <a:noFill/>
                </a:ln>
                <a:solidFill>
                  <a:prstClr val="black">
                    <a:tint val="75000"/>
                  </a:prstClr>
                </a:solidFill>
                <a:effectLst/>
                <a:uLnTx/>
                <a:uFillTx/>
                <a:latin typeface="Calibri"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21</a:t>
            </a:fld>
            <a:endParaRPr kumimoji="0" lang="zh-CN" altLang="en-US" sz="2800" b="0" i="0" u="none" strike="noStrike" kern="1200" cap="none" spc="0" normalizeH="0" baseline="0" noProof="0">
              <a:ln>
                <a:noFill/>
              </a:ln>
              <a:solidFill>
                <a:prstClr val="black">
                  <a:tint val="75000"/>
                </a:prstClr>
              </a:solidFill>
              <a:effectLst/>
              <a:uLnTx/>
              <a:uFillTx/>
              <a:latin typeface="Calibri" panose="020F0502020204030204"/>
              <a:ea typeface="等线" panose="02010600030101010101" pitchFamily="2" charset="-122"/>
              <a:cs typeface="+mn-cs"/>
            </a:endParaRPr>
          </a:p>
        </p:txBody>
      </p:sp>
      <p:sp>
        <p:nvSpPr>
          <p:cNvPr id="8" name="灯片编号占位符 6">
            <a:extLst>
              <a:ext uri="{FF2B5EF4-FFF2-40B4-BE49-F238E27FC236}">
                <a16:creationId xmlns:a16="http://schemas.microsoft.com/office/drawing/2014/main" id="{705DD2EF-485A-6642-BEB4-993E06653254}"/>
              </a:ext>
            </a:extLst>
          </p:cNvPr>
          <p:cNvSpPr txBox="1">
            <a:spLocks/>
          </p:cNvSpPr>
          <p:nvPr/>
        </p:nvSpPr>
        <p:spPr>
          <a:xfrm>
            <a:off x="6457950" y="6356351"/>
            <a:ext cx="2057400" cy="365125"/>
          </a:xfrm>
          <a:prstGeom prst="rect">
            <a:avLst/>
          </a:prstGeom>
        </p:spPr>
        <p:txBody>
          <a:bodyPr vert="horz" lIns="91440" tIns="45720" rIns="91440" bIns="45720" rtlCol="0" anchor="ctr"/>
          <a:lstStyle>
            <a:defPPr>
              <a:defRPr lang="en-US"/>
            </a:defPPr>
            <a:lvl1pPr marL="0" algn="r" defTabSz="914400" rtl="0" eaLnBrk="1" latinLnBrk="0" hangingPunct="1">
              <a:defRPr sz="28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fld id="{DBF648D4-87EC-4B0F-96CC-B2361512DBC1}" type="slidenum">
              <a:rPr lang="zh-CN" altLang="en-US" smtClean="0">
                <a:solidFill>
                  <a:prstClr val="black">
                    <a:tint val="75000"/>
                  </a:prstClr>
                </a:solidFill>
                <a:latin typeface="Calibri" panose="020F0502020204030204"/>
                <a:ea typeface="等线" panose="02010600030101010101" pitchFamily="2" charset="-122"/>
              </a:rPr>
              <a:pPr defTabSz="457200"/>
              <a:t>21</a:t>
            </a:fld>
            <a:endParaRPr lang="zh-CN" altLang="en-US">
              <a:solidFill>
                <a:prstClr val="black">
                  <a:tint val="75000"/>
                </a:prstClr>
              </a:solidFill>
              <a:latin typeface="Calibri" panose="020F0502020204030204"/>
              <a:ea typeface="等线" panose="02010600030101010101" pitchFamily="2" charset="-122"/>
            </a:endParaRPr>
          </a:p>
        </p:txBody>
      </p:sp>
      <p:sp>
        <p:nvSpPr>
          <p:cNvPr id="6" name="Rectangle 5">
            <a:extLst>
              <a:ext uri="{FF2B5EF4-FFF2-40B4-BE49-F238E27FC236}">
                <a16:creationId xmlns:a16="http://schemas.microsoft.com/office/drawing/2014/main" id="{A867BDC3-A978-364D-A0F1-0EB019922626}"/>
              </a:ext>
            </a:extLst>
          </p:cNvPr>
          <p:cNvSpPr/>
          <p:nvPr/>
        </p:nvSpPr>
        <p:spPr>
          <a:xfrm>
            <a:off x="-267927" y="391428"/>
            <a:ext cx="10041847" cy="523220"/>
          </a:xfrm>
          <a:prstGeom prst="rect">
            <a:avLst/>
          </a:prstGeom>
        </p:spPr>
        <p:txBody>
          <a:bodyPr wrap="square">
            <a:spAutoFit/>
          </a:bodyPr>
          <a:lstStyle/>
          <a:p>
            <a:pPr marL="742950" lvl="1" indent="-285750">
              <a:buFont typeface="Arial" panose="020B0604020202020204" pitchFamily="34" charset="0"/>
              <a:buChar char="•"/>
            </a:pPr>
            <a:endParaRPr lang="en-US" altLang="zh-CN" sz="2800" dirty="0"/>
          </a:p>
        </p:txBody>
      </p:sp>
      <p:sp>
        <p:nvSpPr>
          <p:cNvPr id="4" name="Rectangle 3">
            <a:extLst>
              <a:ext uri="{FF2B5EF4-FFF2-40B4-BE49-F238E27FC236}">
                <a16:creationId xmlns:a16="http://schemas.microsoft.com/office/drawing/2014/main" id="{0792C54A-3A71-7B4C-AAF7-323F15D665B4}"/>
              </a:ext>
            </a:extLst>
          </p:cNvPr>
          <p:cNvSpPr/>
          <p:nvPr/>
        </p:nvSpPr>
        <p:spPr>
          <a:xfrm>
            <a:off x="504846" y="4278556"/>
            <a:ext cx="8162904" cy="369332"/>
          </a:xfrm>
          <a:prstGeom prst="rect">
            <a:avLst/>
          </a:prstGeom>
        </p:spPr>
        <p:txBody>
          <a:bodyPr wrap="square">
            <a:spAutoFit/>
          </a:bodyPr>
          <a:lstStyle/>
          <a:p>
            <a:endParaRPr lang="en-US" dirty="0"/>
          </a:p>
        </p:txBody>
      </p:sp>
      <p:sp>
        <p:nvSpPr>
          <p:cNvPr id="12" name="Rectangle 11">
            <a:extLst>
              <a:ext uri="{FF2B5EF4-FFF2-40B4-BE49-F238E27FC236}">
                <a16:creationId xmlns:a16="http://schemas.microsoft.com/office/drawing/2014/main" id="{71216FA0-6B2E-D046-ABF4-0D078043D238}"/>
              </a:ext>
            </a:extLst>
          </p:cNvPr>
          <p:cNvSpPr/>
          <p:nvPr/>
        </p:nvSpPr>
        <p:spPr>
          <a:xfrm>
            <a:off x="-267927" y="660271"/>
            <a:ext cx="9202377" cy="523220"/>
          </a:xfrm>
          <a:prstGeom prst="rect">
            <a:avLst/>
          </a:prstGeom>
        </p:spPr>
        <p:txBody>
          <a:bodyPr wrap="square">
            <a:spAutoFit/>
          </a:bodyPr>
          <a:lstStyle/>
          <a:p>
            <a:pPr marL="742950" lvl="1" indent="-285750">
              <a:buFont typeface="Arial" panose="020B0604020202020204" pitchFamily="34" charset="0"/>
              <a:buChar char="•"/>
            </a:pPr>
            <a:r>
              <a:rPr lang="en-US" altLang="zh-CN" sz="2800" dirty="0"/>
              <a:t>Overall Comparison</a:t>
            </a:r>
            <a:endParaRPr lang="en-US" altLang="zh-CN" sz="2800" i="1" dirty="0"/>
          </a:p>
        </p:txBody>
      </p:sp>
      <p:sp>
        <p:nvSpPr>
          <p:cNvPr id="15" name="文本框 7">
            <a:extLst>
              <a:ext uri="{FF2B5EF4-FFF2-40B4-BE49-F238E27FC236}">
                <a16:creationId xmlns:a16="http://schemas.microsoft.com/office/drawing/2014/main" id="{F868B92E-936A-7945-8D43-1449125DFCEC}"/>
              </a:ext>
            </a:extLst>
          </p:cNvPr>
          <p:cNvSpPr txBox="1"/>
          <p:nvPr/>
        </p:nvSpPr>
        <p:spPr>
          <a:xfrm>
            <a:off x="504846" y="4371433"/>
            <a:ext cx="9144000" cy="2308324"/>
          </a:xfrm>
          <a:prstGeom prst="rect">
            <a:avLst/>
          </a:prstGeom>
          <a:noFill/>
        </p:spPr>
        <p:txBody>
          <a:bodyPr wrap="square" rtlCol="0">
            <a:spAutoFit/>
          </a:bodyPr>
          <a:lstStyle/>
          <a:p>
            <a:pPr marL="342900" indent="-342900">
              <a:buAutoNum type="arabicPeriod"/>
            </a:pPr>
            <a:r>
              <a:rPr lang="en-US" sz="2400" b="1" dirty="0">
                <a:solidFill>
                  <a:schemeClr val="accent5">
                    <a:lumMod val="75000"/>
                  </a:schemeClr>
                </a:solidFill>
              </a:rPr>
              <a:t>NATR &gt; baselines without sharing user-relevant data</a:t>
            </a:r>
          </a:p>
          <a:p>
            <a:pPr marL="342900" indent="-342900">
              <a:buAutoNum type="arabicPeriod"/>
            </a:pPr>
            <a:endParaRPr lang="en-US" sz="2400" b="1" dirty="0">
              <a:solidFill>
                <a:schemeClr val="accent5">
                  <a:lumMod val="75000"/>
                </a:schemeClr>
              </a:solidFill>
            </a:endParaRPr>
          </a:p>
          <a:p>
            <a:pPr marL="342900" indent="-342900">
              <a:buAutoNum type="arabicPeriod"/>
            </a:pPr>
            <a:r>
              <a:rPr lang="en-US" sz="2400" b="1" dirty="0">
                <a:solidFill>
                  <a:schemeClr val="accent5">
                    <a:lumMod val="75000"/>
                  </a:schemeClr>
                </a:solidFill>
              </a:rPr>
              <a:t>NATR &gt;= baselines sharing user-relevant data</a:t>
            </a:r>
          </a:p>
          <a:p>
            <a:pPr marL="342900" indent="-342900">
              <a:buAutoNum type="arabicPeriod"/>
            </a:pPr>
            <a:endParaRPr lang="en-US" sz="2400" b="1" dirty="0">
              <a:solidFill>
                <a:schemeClr val="accent5">
                  <a:lumMod val="75000"/>
                </a:schemeClr>
              </a:solidFill>
            </a:endParaRPr>
          </a:p>
          <a:p>
            <a:pPr marL="342900" indent="-342900">
              <a:buFontTx/>
              <a:buAutoNum type="arabicPeriod"/>
            </a:pPr>
            <a:r>
              <a:rPr lang="en-US" sz="2400" b="1" dirty="0">
                <a:solidFill>
                  <a:schemeClr val="accent5">
                    <a:lumMod val="75000"/>
                  </a:schemeClr>
                </a:solidFill>
              </a:rPr>
              <a:t>NATR &gt; NATR-local: transferred embedding is useful</a:t>
            </a:r>
          </a:p>
          <a:p>
            <a:pPr marL="342900" indent="-342900">
              <a:buAutoNum type="arabicPeriod"/>
            </a:pPr>
            <a:endParaRPr lang="en-US" sz="2400" b="1" dirty="0">
              <a:solidFill>
                <a:schemeClr val="accent5">
                  <a:lumMod val="75000"/>
                </a:schemeClr>
              </a:solidFill>
            </a:endParaRPr>
          </a:p>
        </p:txBody>
      </p:sp>
      <p:sp>
        <p:nvSpPr>
          <p:cNvPr id="18" name="灯片编号占位符 6">
            <a:extLst>
              <a:ext uri="{FF2B5EF4-FFF2-40B4-BE49-F238E27FC236}">
                <a16:creationId xmlns:a16="http://schemas.microsoft.com/office/drawing/2014/main" id="{7E97ED88-A80C-A748-BA4B-5F337E032E10}"/>
              </a:ext>
            </a:extLst>
          </p:cNvPr>
          <p:cNvSpPr txBox="1">
            <a:spLocks/>
          </p:cNvSpPr>
          <p:nvPr/>
        </p:nvSpPr>
        <p:spPr>
          <a:xfrm>
            <a:off x="6457950" y="6356351"/>
            <a:ext cx="2057400" cy="365125"/>
          </a:xfrm>
          <a:prstGeom prst="rect">
            <a:avLst/>
          </a:prstGeom>
        </p:spPr>
        <p:txBody>
          <a:bodyPr vert="horz" lIns="91440" tIns="45720" rIns="91440" bIns="45720" rtlCol="0" anchor="ctr"/>
          <a:lstStyle>
            <a:defPPr>
              <a:defRPr lang="en-US"/>
            </a:defPPr>
            <a:lvl1pPr marL="0" algn="r" defTabSz="914400" rtl="0" eaLnBrk="1" latinLnBrk="0" hangingPunct="1">
              <a:defRPr sz="28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defRPr/>
            </a:pPr>
            <a:fld id="{DBF648D4-87EC-4B0F-96CC-B2361512DBC1}" type="slidenum">
              <a:rPr lang="zh-CN" altLang="en-US" smtClean="0">
                <a:solidFill>
                  <a:prstClr val="black">
                    <a:tint val="75000"/>
                  </a:prstClr>
                </a:solidFill>
                <a:latin typeface="Calibri" panose="020F0502020204030204"/>
                <a:ea typeface="等线" panose="02010600030101010101" pitchFamily="2" charset="-122"/>
              </a:rPr>
              <a:pPr defTabSz="457200">
                <a:defRPr/>
              </a:pPr>
              <a:t>21</a:t>
            </a:fld>
            <a:endParaRPr lang="zh-CN" altLang="en-US">
              <a:solidFill>
                <a:prstClr val="black">
                  <a:tint val="75000"/>
                </a:prstClr>
              </a:solidFill>
              <a:latin typeface="Calibri" panose="020F0502020204030204"/>
              <a:ea typeface="等线" panose="02010600030101010101" pitchFamily="2" charset="-122"/>
            </a:endParaRPr>
          </a:p>
        </p:txBody>
      </p:sp>
      <p:sp>
        <p:nvSpPr>
          <p:cNvPr id="21" name="Rounded Rectangle 20">
            <a:extLst>
              <a:ext uri="{FF2B5EF4-FFF2-40B4-BE49-F238E27FC236}">
                <a16:creationId xmlns:a16="http://schemas.microsoft.com/office/drawing/2014/main" id="{9B8B3BB1-CC5F-714F-BE01-5170DC160DEE}"/>
              </a:ext>
            </a:extLst>
          </p:cNvPr>
          <p:cNvSpPr/>
          <p:nvPr/>
        </p:nvSpPr>
        <p:spPr>
          <a:xfrm>
            <a:off x="1409075" y="3614080"/>
            <a:ext cx="7525375" cy="19342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ounded Rectangle 21">
            <a:extLst>
              <a:ext uri="{FF2B5EF4-FFF2-40B4-BE49-F238E27FC236}">
                <a16:creationId xmlns:a16="http://schemas.microsoft.com/office/drawing/2014/main" id="{AEE3421B-903E-464F-8482-44765128FC80}"/>
              </a:ext>
            </a:extLst>
          </p:cNvPr>
          <p:cNvSpPr/>
          <p:nvPr/>
        </p:nvSpPr>
        <p:spPr>
          <a:xfrm flipV="1">
            <a:off x="1409075" y="2361380"/>
            <a:ext cx="7525375" cy="16094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179682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B8B8BF0D-0DDD-9540-9A42-5A1FA08E5043}"/>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28866" y="1055318"/>
            <a:ext cx="4781862" cy="3686591"/>
          </a:xfrm>
          <a:prstGeom prst="rect">
            <a:avLst/>
          </a:prstGeom>
        </p:spPr>
      </p:pic>
      <p:sp>
        <p:nvSpPr>
          <p:cNvPr id="24" name="Rounded Rectangle 23">
            <a:extLst>
              <a:ext uri="{FF2B5EF4-FFF2-40B4-BE49-F238E27FC236}">
                <a16:creationId xmlns:a16="http://schemas.microsoft.com/office/drawing/2014/main" id="{8C296AE7-5FBC-3247-A24A-3EE88DE6DFE0}"/>
              </a:ext>
            </a:extLst>
          </p:cNvPr>
          <p:cNvSpPr/>
          <p:nvPr/>
        </p:nvSpPr>
        <p:spPr>
          <a:xfrm>
            <a:off x="2646365" y="4945835"/>
            <a:ext cx="5868985" cy="462724"/>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p:cNvSpPr>
            <a:spLocks noGrp="1"/>
          </p:cNvSpPr>
          <p:nvPr>
            <p:ph type="title"/>
          </p:nvPr>
        </p:nvSpPr>
        <p:spPr>
          <a:xfrm>
            <a:off x="0" y="-54592"/>
            <a:ext cx="10650388" cy="868451"/>
          </a:xfrm>
        </p:spPr>
        <p:txBody>
          <a:bodyPr>
            <a:noAutofit/>
          </a:bodyPr>
          <a:lstStyle/>
          <a:p>
            <a:r>
              <a:rPr lang="en-US" altLang="zh-CN" sz="3600" b="1" dirty="0">
                <a:solidFill>
                  <a:schemeClr val="accent5">
                    <a:lumMod val="75000"/>
                  </a:schemeClr>
                </a:solidFill>
                <a:latin typeface="+mn-lt"/>
              </a:rPr>
              <a:t>Experiments</a:t>
            </a:r>
          </a:p>
        </p:txBody>
      </p:sp>
      <p:sp>
        <p:nvSpPr>
          <p:cNvPr id="7" name="灯片编号占位符 6"/>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BF648D4-87EC-4B0F-96CC-B2361512DBC1}" type="slidenum">
              <a:rPr kumimoji="0" lang="zh-CN" altLang="en-US" sz="2800" b="0" i="0" u="none" strike="noStrike" kern="1200" cap="none" spc="0" normalizeH="0" baseline="0" noProof="0" smtClean="0">
                <a:ln>
                  <a:noFill/>
                </a:ln>
                <a:solidFill>
                  <a:prstClr val="black">
                    <a:tint val="75000"/>
                  </a:prstClr>
                </a:solidFill>
                <a:effectLst/>
                <a:uLnTx/>
                <a:uFillTx/>
                <a:latin typeface="Calibri"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22</a:t>
            </a:fld>
            <a:endParaRPr kumimoji="0" lang="zh-CN" altLang="en-US" sz="2800" b="0" i="0" u="none" strike="noStrike" kern="1200" cap="none" spc="0" normalizeH="0" baseline="0" noProof="0">
              <a:ln>
                <a:noFill/>
              </a:ln>
              <a:solidFill>
                <a:prstClr val="black">
                  <a:tint val="75000"/>
                </a:prstClr>
              </a:solidFill>
              <a:effectLst/>
              <a:uLnTx/>
              <a:uFillTx/>
              <a:latin typeface="Calibri" panose="020F0502020204030204"/>
              <a:ea typeface="等线" panose="02010600030101010101" pitchFamily="2" charset="-122"/>
              <a:cs typeface="+mn-cs"/>
            </a:endParaRPr>
          </a:p>
        </p:txBody>
      </p:sp>
      <p:sp>
        <p:nvSpPr>
          <p:cNvPr id="8" name="灯片编号占位符 6">
            <a:extLst>
              <a:ext uri="{FF2B5EF4-FFF2-40B4-BE49-F238E27FC236}">
                <a16:creationId xmlns:a16="http://schemas.microsoft.com/office/drawing/2014/main" id="{705DD2EF-485A-6642-BEB4-993E06653254}"/>
              </a:ext>
            </a:extLst>
          </p:cNvPr>
          <p:cNvSpPr txBox="1">
            <a:spLocks/>
          </p:cNvSpPr>
          <p:nvPr/>
        </p:nvSpPr>
        <p:spPr>
          <a:xfrm>
            <a:off x="6457950" y="6356351"/>
            <a:ext cx="2057400" cy="365125"/>
          </a:xfrm>
          <a:prstGeom prst="rect">
            <a:avLst/>
          </a:prstGeom>
        </p:spPr>
        <p:txBody>
          <a:bodyPr vert="horz" lIns="91440" tIns="45720" rIns="91440" bIns="45720" rtlCol="0" anchor="ctr"/>
          <a:lstStyle>
            <a:defPPr>
              <a:defRPr lang="en-US"/>
            </a:defPPr>
            <a:lvl1pPr marL="0" algn="r" defTabSz="914400" rtl="0" eaLnBrk="1" latinLnBrk="0" hangingPunct="1">
              <a:defRPr sz="28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fld id="{DBF648D4-87EC-4B0F-96CC-B2361512DBC1}" type="slidenum">
              <a:rPr lang="zh-CN" altLang="en-US" smtClean="0">
                <a:solidFill>
                  <a:prstClr val="black">
                    <a:tint val="75000"/>
                  </a:prstClr>
                </a:solidFill>
                <a:latin typeface="Calibri" panose="020F0502020204030204"/>
                <a:ea typeface="等线" panose="02010600030101010101" pitchFamily="2" charset="-122"/>
              </a:rPr>
              <a:pPr defTabSz="457200"/>
              <a:t>22</a:t>
            </a:fld>
            <a:endParaRPr lang="zh-CN" altLang="en-US">
              <a:solidFill>
                <a:prstClr val="black">
                  <a:tint val="75000"/>
                </a:prstClr>
              </a:solidFill>
              <a:latin typeface="Calibri" panose="020F0502020204030204"/>
              <a:ea typeface="等线" panose="02010600030101010101" pitchFamily="2" charset="-122"/>
            </a:endParaRPr>
          </a:p>
        </p:txBody>
      </p:sp>
      <p:sp>
        <p:nvSpPr>
          <p:cNvPr id="6" name="Rectangle 5">
            <a:extLst>
              <a:ext uri="{FF2B5EF4-FFF2-40B4-BE49-F238E27FC236}">
                <a16:creationId xmlns:a16="http://schemas.microsoft.com/office/drawing/2014/main" id="{A867BDC3-A978-364D-A0F1-0EB019922626}"/>
              </a:ext>
            </a:extLst>
          </p:cNvPr>
          <p:cNvSpPr/>
          <p:nvPr/>
        </p:nvSpPr>
        <p:spPr>
          <a:xfrm>
            <a:off x="-267927" y="391428"/>
            <a:ext cx="10041847" cy="523220"/>
          </a:xfrm>
          <a:prstGeom prst="rect">
            <a:avLst/>
          </a:prstGeom>
        </p:spPr>
        <p:txBody>
          <a:bodyPr wrap="square">
            <a:spAutoFit/>
          </a:bodyPr>
          <a:lstStyle/>
          <a:p>
            <a:pPr marL="742950" lvl="1" indent="-285750">
              <a:buFont typeface="Arial" panose="020B0604020202020204" pitchFamily="34" charset="0"/>
              <a:buChar char="•"/>
            </a:pPr>
            <a:endParaRPr lang="en-US" altLang="zh-CN" sz="2800" dirty="0"/>
          </a:p>
        </p:txBody>
      </p:sp>
      <p:sp>
        <p:nvSpPr>
          <p:cNvPr id="4" name="Rectangle 3">
            <a:extLst>
              <a:ext uri="{FF2B5EF4-FFF2-40B4-BE49-F238E27FC236}">
                <a16:creationId xmlns:a16="http://schemas.microsoft.com/office/drawing/2014/main" id="{0792C54A-3A71-7B4C-AAF7-323F15D665B4}"/>
              </a:ext>
            </a:extLst>
          </p:cNvPr>
          <p:cNvSpPr/>
          <p:nvPr/>
        </p:nvSpPr>
        <p:spPr>
          <a:xfrm>
            <a:off x="504846" y="4278556"/>
            <a:ext cx="8162904" cy="369332"/>
          </a:xfrm>
          <a:prstGeom prst="rect">
            <a:avLst/>
          </a:prstGeom>
        </p:spPr>
        <p:txBody>
          <a:bodyPr wrap="square">
            <a:spAutoFit/>
          </a:bodyPr>
          <a:lstStyle/>
          <a:p>
            <a:endParaRPr lang="en-US" dirty="0"/>
          </a:p>
        </p:txBody>
      </p:sp>
      <p:sp>
        <p:nvSpPr>
          <p:cNvPr id="12" name="Rectangle 11">
            <a:extLst>
              <a:ext uri="{FF2B5EF4-FFF2-40B4-BE49-F238E27FC236}">
                <a16:creationId xmlns:a16="http://schemas.microsoft.com/office/drawing/2014/main" id="{71216FA0-6B2E-D046-ABF4-0D078043D238}"/>
              </a:ext>
            </a:extLst>
          </p:cNvPr>
          <p:cNvSpPr/>
          <p:nvPr/>
        </p:nvSpPr>
        <p:spPr>
          <a:xfrm>
            <a:off x="-267927" y="660271"/>
            <a:ext cx="9202377" cy="523220"/>
          </a:xfrm>
          <a:prstGeom prst="rect">
            <a:avLst/>
          </a:prstGeom>
        </p:spPr>
        <p:txBody>
          <a:bodyPr wrap="square">
            <a:spAutoFit/>
          </a:bodyPr>
          <a:lstStyle/>
          <a:p>
            <a:pPr marL="742950" lvl="1" indent="-285750">
              <a:buFont typeface="Arial" panose="020B0604020202020204" pitchFamily="34" charset="0"/>
              <a:buChar char="•"/>
            </a:pPr>
            <a:r>
              <a:rPr lang="en-US" altLang="zh-CN" sz="2800" dirty="0"/>
              <a:t>Performance for items with various #interactions</a:t>
            </a:r>
          </a:p>
        </p:txBody>
      </p:sp>
      <p:sp>
        <p:nvSpPr>
          <p:cNvPr id="16" name="文本框 7">
            <a:extLst>
              <a:ext uri="{FF2B5EF4-FFF2-40B4-BE49-F238E27FC236}">
                <a16:creationId xmlns:a16="http://schemas.microsoft.com/office/drawing/2014/main" id="{49A4CF26-092B-8F49-B600-B1B861519191}"/>
              </a:ext>
            </a:extLst>
          </p:cNvPr>
          <p:cNvSpPr txBox="1"/>
          <p:nvPr/>
        </p:nvSpPr>
        <p:spPr>
          <a:xfrm>
            <a:off x="2758190" y="4945836"/>
            <a:ext cx="6176260" cy="461665"/>
          </a:xfrm>
          <a:prstGeom prst="rect">
            <a:avLst/>
          </a:prstGeom>
          <a:noFill/>
        </p:spPr>
        <p:txBody>
          <a:bodyPr wrap="square" rtlCol="0">
            <a:spAutoFit/>
          </a:bodyPr>
          <a:lstStyle/>
          <a:p>
            <a:pPr marL="342900" indent="-342900">
              <a:buAutoNum type="arabicPeriod"/>
            </a:pPr>
            <a:r>
              <a:rPr lang="en-US" sz="2400" b="1" dirty="0">
                <a:solidFill>
                  <a:schemeClr val="accent5">
                    <a:lumMod val="75000"/>
                  </a:schemeClr>
                </a:solidFill>
              </a:rPr>
              <a:t>Our NATR performs well  for sparse items</a:t>
            </a:r>
          </a:p>
        </p:txBody>
      </p:sp>
      <p:sp>
        <p:nvSpPr>
          <p:cNvPr id="10" name="Rounded Rectangle 9">
            <a:extLst>
              <a:ext uri="{FF2B5EF4-FFF2-40B4-BE49-F238E27FC236}">
                <a16:creationId xmlns:a16="http://schemas.microsoft.com/office/drawing/2014/main" id="{00DB92CC-C530-C24D-9927-4F988E4D615B}"/>
              </a:ext>
            </a:extLst>
          </p:cNvPr>
          <p:cNvSpPr/>
          <p:nvPr/>
        </p:nvSpPr>
        <p:spPr>
          <a:xfrm>
            <a:off x="504846" y="2802904"/>
            <a:ext cx="589435" cy="411597"/>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011BCB71-0F70-8E49-892D-660B3DEDE5BA}"/>
              </a:ext>
            </a:extLst>
          </p:cNvPr>
          <p:cNvSpPr/>
          <p:nvPr/>
        </p:nvSpPr>
        <p:spPr>
          <a:xfrm>
            <a:off x="1648918" y="1613762"/>
            <a:ext cx="479686" cy="26415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186B6D94-F535-AF44-9E6F-8321C1B15283}"/>
              </a:ext>
            </a:extLst>
          </p:cNvPr>
          <p:cNvCxnSpPr>
            <a:cxnSpLocks/>
          </p:cNvCxnSpPr>
          <p:nvPr/>
        </p:nvCxnSpPr>
        <p:spPr>
          <a:xfrm>
            <a:off x="974361" y="3214502"/>
            <a:ext cx="1672004" cy="173133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4C938E5B-538B-FA40-9D0A-40BE19042267}"/>
              </a:ext>
            </a:extLst>
          </p:cNvPr>
          <p:cNvCxnSpPr>
            <a:cxnSpLocks/>
          </p:cNvCxnSpPr>
          <p:nvPr/>
        </p:nvCxnSpPr>
        <p:spPr>
          <a:xfrm>
            <a:off x="2097508" y="1877914"/>
            <a:ext cx="660682" cy="306792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3566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16" grpId="0"/>
      <p:bldP spid="10" grpId="0" animBg="1"/>
      <p:bldP spid="11"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ounded Rectangle 23">
            <a:extLst>
              <a:ext uri="{FF2B5EF4-FFF2-40B4-BE49-F238E27FC236}">
                <a16:creationId xmlns:a16="http://schemas.microsoft.com/office/drawing/2014/main" id="{8C296AE7-5FBC-3247-A24A-3EE88DE6DFE0}"/>
              </a:ext>
            </a:extLst>
          </p:cNvPr>
          <p:cNvSpPr/>
          <p:nvPr/>
        </p:nvSpPr>
        <p:spPr>
          <a:xfrm>
            <a:off x="2706325" y="5653182"/>
            <a:ext cx="5961425" cy="462724"/>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p:cNvSpPr>
            <a:spLocks noGrp="1"/>
          </p:cNvSpPr>
          <p:nvPr>
            <p:ph type="title"/>
          </p:nvPr>
        </p:nvSpPr>
        <p:spPr>
          <a:xfrm>
            <a:off x="0" y="-54592"/>
            <a:ext cx="10650388" cy="868451"/>
          </a:xfrm>
        </p:spPr>
        <p:txBody>
          <a:bodyPr>
            <a:noAutofit/>
          </a:bodyPr>
          <a:lstStyle/>
          <a:p>
            <a:r>
              <a:rPr lang="en-US" altLang="zh-CN" sz="3600" b="1" dirty="0">
                <a:solidFill>
                  <a:schemeClr val="accent5">
                    <a:lumMod val="75000"/>
                  </a:schemeClr>
                </a:solidFill>
                <a:latin typeface="+mn-lt"/>
              </a:rPr>
              <a:t>Experiments</a:t>
            </a:r>
          </a:p>
        </p:txBody>
      </p:sp>
      <p:sp>
        <p:nvSpPr>
          <p:cNvPr id="7" name="灯片编号占位符 6"/>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BF648D4-87EC-4B0F-96CC-B2361512DBC1}" type="slidenum">
              <a:rPr kumimoji="0" lang="zh-CN" altLang="en-US" sz="2800" b="0" i="0" u="none" strike="noStrike" kern="1200" cap="none" spc="0" normalizeH="0" baseline="0" noProof="0" smtClean="0">
                <a:ln>
                  <a:noFill/>
                </a:ln>
                <a:solidFill>
                  <a:prstClr val="black">
                    <a:tint val="75000"/>
                  </a:prstClr>
                </a:solidFill>
                <a:effectLst/>
                <a:uLnTx/>
                <a:uFillTx/>
                <a:latin typeface="Calibri"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23</a:t>
            </a:fld>
            <a:endParaRPr kumimoji="0" lang="zh-CN" altLang="en-US" sz="2800" b="0" i="0" u="none" strike="noStrike" kern="1200" cap="none" spc="0" normalizeH="0" baseline="0" noProof="0">
              <a:ln>
                <a:noFill/>
              </a:ln>
              <a:solidFill>
                <a:prstClr val="black">
                  <a:tint val="75000"/>
                </a:prstClr>
              </a:solidFill>
              <a:effectLst/>
              <a:uLnTx/>
              <a:uFillTx/>
              <a:latin typeface="Calibri" panose="020F0502020204030204"/>
              <a:ea typeface="等线" panose="02010600030101010101" pitchFamily="2" charset="-122"/>
              <a:cs typeface="+mn-cs"/>
            </a:endParaRPr>
          </a:p>
        </p:txBody>
      </p:sp>
      <p:sp>
        <p:nvSpPr>
          <p:cNvPr id="8" name="灯片编号占位符 6">
            <a:extLst>
              <a:ext uri="{FF2B5EF4-FFF2-40B4-BE49-F238E27FC236}">
                <a16:creationId xmlns:a16="http://schemas.microsoft.com/office/drawing/2014/main" id="{705DD2EF-485A-6642-BEB4-993E06653254}"/>
              </a:ext>
            </a:extLst>
          </p:cNvPr>
          <p:cNvSpPr txBox="1">
            <a:spLocks/>
          </p:cNvSpPr>
          <p:nvPr/>
        </p:nvSpPr>
        <p:spPr>
          <a:xfrm>
            <a:off x="6457950" y="6356351"/>
            <a:ext cx="2057400" cy="365125"/>
          </a:xfrm>
          <a:prstGeom prst="rect">
            <a:avLst/>
          </a:prstGeom>
        </p:spPr>
        <p:txBody>
          <a:bodyPr vert="horz" lIns="91440" tIns="45720" rIns="91440" bIns="45720" rtlCol="0" anchor="ctr"/>
          <a:lstStyle>
            <a:defPPr>
              <a:defRPr lang="en-US"/>
            </a:defPPr>
            <a:lvl1pPr marL="0" algn="r" defTabSz="914400" rtl="0" eaLnBrk="1" latinLnBrk="0" hangingPunct="1">
              <a:defRPr sz="28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fld id="{DBF648D4-87EC-4B0F-96CC-B2361512DBC1}" type="slidenum">
              <a:rPr lang="zh-CN" altLang="en-US" smtClean="0">
                <a:solidFill>
                  <a:prstClr val="black">
                    <a:tint val="75000"/>
                  </a:prstClr>
                </a:solidFill>
                <a:latin typeface="Calibri" panose="020F0502020204030204"/>
                <a:ea typeface="等线" panose="02010600030101010101" pitchFamily="2" charset="-122"/>
              </a:rPr>
              <a:pPr defTabSz="457200"/>
              <a:t>23</a:t>
            </a:fld>
            <a:endParaRPr lang="zh-CN" altLang="en-US">
              <a:solidFill>
                <a:prstClr val="black">
                  <a:tint val="75000"/>
                </a:prstClr>
              </a:solidFill>
              <a:latin typeface="Calibri" panose="020F0502020204030204"/>
              <a:ea typeface="等线" panose="02010600030101010101" pitchFamily="2" charset="-122"/>
            </a:endParaRPr>
          </a:p>
        </p:txBody>
      </p:sp>
      <p:sp>
        <p:nvSpPr>
          <p:cNvPr id="6" name="Rectangle 5">
            <a:extLst>
              <a:ext uri="{FF2B5EF4-FFF2-40B4-BE49-F238E27FC236}">
                <a16:creationId xmlns:a16="http://schemas.microsoft.com/office/drawing/2014/main" id="{A867BDC3-A978-364D-A0F1-0EB019922626}"/>
              </a:ext>
            </a:extLst>
          </p:cNvPr>
          <p:cNvSpPr/>
          <p:nvPr/>
        </p:nvSpPr>
        <p:spPr>
          <a:xfrm>
            <a:off x="-267927" y="391428"/>
            <a:ext cx="10041847" cy="523220"/>
          </a:xfrm>
          <a:prstGeom prst="rect">
            <a:avLst/>
          </a:prstGeom>
        </p:spPr>
        <p:txBody>
          <a:bodyPr wrap="square">
            <a:spAutoFit/>
          </a:bodyPr>
          <a:lstStyle/>
          <a:p>
            <a:pPr marL="742950" lvl="1" indent="-285750">
              <a:buFont typeface="Arial" panose="020B0604020202020204" pitchFamily="34" charset="0"/>
              <a:buChar char="•"/>
            </a:pPr>
            <a:endParaRPr lang="en-US" altLang="zh-CN" sz="2800" dirty="0"/>
          </a:p>
        </p:txBody>
      </p:sp>
      <p:sp>
        <p:nvSpPr>
          <p:cNvPr id="4" name="Rectangle 3">
            <a:extLst>
              <a:ext uri="{FF2B5EF4-FFF2-40B4-BE49-F238E27FC236}">
                <a16:creationId xmlns:a16="http://schemas.microsoft.com/office/drawing/2014/main" id="{0792C54A-3A71-7B4C-AAF7-323F15D665B4}"/>
              </a:ext>
            </a:extLst>
          </p:cNvPr>
          <p:cNvSpPr/>
          <p:nvPr/>
        </p:nvSpPr>
        <p:spPr>
          <a:xfrm>
            <a:off x="504846" y="4278556"/>
            <a:ext cx="8162904" cy="369332"/>
          </a:xfrm>
          <a:prstGeom prst="rect">
            <a:avLst/>
          </a:prstGeom>
        </p:spPr>
        <p:txBody>
          <a:bodyPr wrap="square">
            <a:spAutoFit/>
          </a:bodyPr>
          <a:lstStyle/>
          <a:p>
            <a:endParaRPr lang="en-US" dirty="0"/>
          </a:p>
        </p:txBody>
      </p:sp>
      <p:sp>
        <p:nvSpPr>
          <p:cNvPr id="12" name="Rectangle 11">
            <a:extLst>
              <a:ext uri="{FF2B5EF4-FFF2-40B4-BE49-F238E27FC236}">
                <a16:creationId xmlns:a16="http://schemas.microsoft.com/office/drawing/2014/main" id="{71216FA0-6B2E-D046-ABF4-0D078043D238}"/>
              </a:ext>
            </a:extLst>
          </p:cNvPr>
          <p:cNvSpPr/>
          <p:nvPr/>
        </p:nvSpPr>
        <p:spPr>
          <a:xfrm>
            <a:off x="-267927" y="660271"/>
            <a:ext cx="9202377" cy="523220"/>
          </a:xfrm>
          <a:prstGeom prst="rect">
            <a:avLst/>
          </a:prstGeom>
        </p:spPr>
        <p:txBody>
          <a:bodyPr wrap="square">
            <a:spAutoFit/>
          </a:bodyPr>
          <a:lstStyle/>
          <a:p>
            <a:pPr marL="742950" lvl="1" indent="-285750">
              <a:buFont typeface="Arial" panose="020B0604020202020204" pitchFamily="34" charset="0"/>
              <a:buChar char="•"/>
            </a:pPr>
            <a:r>
              <a:rPr lang="en-US" altLang="zh-CN" sz="2800" dirty="0"/>
              <a:t>Performance for items with various interactions</a:t>
            </a:r>
          </a:p>
        </p:txBody>
      </p:sp>
      <p:pic>
        <p:nvPicPr>
          <p:cNvPr id="14" name="Picture 13">
            <a:extLst>
              <a:ext uri="{FF2B5EF4-FFF2-40B4-BE49-F238E27FC236}">
                <a16:creationId xmlns:a16="http://schemas.microsoft.com/office/drawing/2014/main" id="{B8B8BF0D-0DDD-9540-9A42-5A1FA08E5043}"/>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28866" y="1055318"/>
            <a:ext cx="4781862" cy="3686591"/>
          </a:xfrm>
          <a:prstGeom prst="rect">
            <a:avLst/>
          </a:prstGeom>
        </p:spPr>
      </p:pic>
      <p:sp>
        <p:nvSpPr>
          <p:cNvPr id="16" name="文本框 7">
            <a:extLst>
              <a:ext uri="{FF2B5EF4-FFF2-40B4-BE49-F238E27FC236}">
                <a16:creationId xmlns:a16="http://schemas.microsoft.com/office/drawing/2014/main" id="{49A4CF26-092B-8F49-B600-B1B861519191}"/>
              </a:ext>
            </a:extLst>
          </p:cNvPr>
          <p:cNvSpPr txBox="1"/>
          <p:nvPr/>
        </p:nvSpPr>
        <p:spPr>
          <a:xfrm>
            <a:off x="2758190" y="4945836"/>
            <a:ext cx="6176260" cy="1508105"/>
          </a:xfrm>
          <a:prstGeom prst="rect">
            <a:avLst/>
          </a:prstGeom>
          <a:noFill/>
        </p:spPr>
        <p:txBody>
          <a:bodyPr wrap="square" rtlCol="0">
            <a:spAutoFit/>
          </a:bodyPr>
          <a:lstStyle/>
          <a:p>
            <a:pPr marL="342900" indent="-342900">
              <a:buAutoNum type="arabicPeriod"/>
            </a:pPr>
            <a:r>
              <a:rPr lang="en-US" sz="2400" b="1" dirty="0">
                <a:solidFill>
                  <a:schemeClr val="accent5">
                    <a:lumMod val="75000"/>
                  </a:schemeClr>
                </a:solidFill>
              </a:rPr>
              <a:t>Our NATR performs well  for sparse items</a:t>
            </a:r>
          </a:p>
          <a:p>
            <a:pPr marL="342900" indent="-342900">
              <a:buAutoNum type="arabicPeriod"/>
            </a:pPr>
            <a:endParaRPr lang="en-US" sz="2400" b="1" dirty="0">
              <a:solidFill>
                <a:schemeClr val="accent5">
                  <a:lumMod val="75000"/>
                </a:schemeClr>
              </a:solidFill>
            </a:endParaRPr>
          </a:p>
          <a:p>
            <a:pPr marL="342900" indent="-342900">
              <a:buFontTx/>
              <a:buAutoNum type="arabicPeriod"/>
            </a:pPr>
            <a:r>
              <a:rPr lang="en-US" sz="2400" b="1" dirty="0">
                <a:solidFill>
                  <a:schemeClr val="accent5">
                    <a:lumMod val="75000"/>
                  </a:schemeClr>
                </a:solidFill>
              </a:rPr>
              <a:t>Cross-domain always &gt; single-domain</a:t>
            </a:r>
          </a:p>
          <a:p>
            <a:pPr marL="342900" indent="-342900">
              <a:buAutoNum type="arabicPeriod"/>
            </a:pPr>
            <a:endParaRPr lang="en-US" sz="2000" b="1" dirty="0"/>
          </a:p>
        </p:txBody>
      </p:sp>
      <p:sp>
        <p:nvSpPr>
          <p:cNvPr id="10" name="Rounded Rectangle 9">
            <a:extLst>
              <a:ext uri="{FF2B5EF4-FFF2-40B4-BE49-F238E27FC236}">
                <a16:creationId xmlns:a16="http://schemas.microsoft.com/office/drawing/2014/main" id="{00DB92CC-C530-C24D-9927-4F988E4D615B}"/>
              </a:ext>
            </a:extLst>
          </p:cNvPr>
          <p:cNvSpPr/>
          <p:nvPr/>
        </p:nvSpPr>
        <p:spPr>
          <a:xfrm>
            <a:off x="504846" y="2802904"/>
            <a:ext cx="589435" cy="764755"/>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011BCB71-0F70-8E49-892D-660B3DEDE5BA}"/>
              </a:ext>
            </a:extLst>
          </p:cNvPr>
          <p:cNvSpPr/>
          <p:nvPr/>
        </p:nvSpPr>
        <p:spPr>
          <a:xfrm>
            <a:off x="1648918" y="1613761"/>
            <a:ext cx="479686" cy="906317"/>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ed Rectangle 22">
            <a:extLst>
              <a:ext uri="{FF2B5EF4-FFF2-40B4-BE49-F238E27FC236}">
                <a16:creationId xmlns:a16="http://schemas.microsoft.com/office/drawing/2014/main" id="{9CE96857-553A-3D44-8D13-60F9D774B8A0}"/>
              </a:ext>
            </a:extLst>
          </p:cNvPr>
          <p:cNvSpPr/>
          <p:nvPr/>
        </p:nvSpPr>
        <p:spPr>
          <a:xfrm>
            <a:off x="2742085" y="1540039"/>
            <a:ext cx="479686" cy="906317"/>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ounded Rectangle 24">
            <a:extLst>
              <a:ext uri="{FF2B5EF4-FFF2-40B4-BE49-F238E27FC236}">
                <a16:creationId xmlns:a16="http://schemas.microsoft.com/office/drawing/2014/main" id="{4FA267D5-E06D-1F46-AB06-F8C831229EB3}"/>
              </a:ext>
            </a:extLst>
          </p:cNvPr>
          <p:cNvSpPr/>
          <p:nvPr/>
        </p:nvSpPr>
        <p:spPr>
          <a:xfrm>
            <a:off x="3829472" y="1525543"/>
            <a:ext cx="479686" cy="994535"/>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674537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54592"/>
            <a:ext cx="10650388" cy="868451"/>
          </a:xfrm>
        </p:spPr>
        <p:txBody>
          <a:bodyPr>
            <a:noAutofit/>
          </a:bodyPr>
          <a:lstStyle/>
          <a:p>
            <a:r>
              <a:rPr lang="en-US" altLang="zh-CN" sz="3600" b="1" dirty="0">
                <a:solidFill>
                  <a:schemeClr val="accent5">
                    <a:lumMod val="75000"/>
                  </a:schemeClr>
                </a:solidFill>
                <a:latin typeface="+mn-lt"/>
              </a:rPr>
              <a:t>Experiments</a:t>
            </a:r>
          </a:p>
        </p:txBody>
      </p:sp>
      <p:sp>
        <p:nvSpPr>
          <p:cNvPr id="7" name="灯片编号占位符 6"/>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BF648D4-87EC-4B0F-96CC-B2361512DBC1}" type="slidenum">
              <a:rPr kumimoji="0" lang="zh-CN" altLang="en-US" sz="2800" b="0" i="0" u="none" strike="noStrike" kern="1200" cap="none" spc="0" normalizeH="0" baseline="0" noProof="0" smtClean="0">
                <a:ln>
                  <a:noFill/>
                </a:ln>
                <a:solidFill>
                  <a:prstClr val="black">
                    <a:tint val="75000"/>
                  </a:prstClr>
                </a:solidFill>
                <a:effectLst/>
                <a:uLnTx/>
                <a:uFillTx/>
                <a:latin typeface="Calibri"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24</a:t>
            </a:fld>
            <a:endParaRPr kumimoji="0" lang="zh-CN" altLang="en-US" sz="2800" b="0" i="0" u="none" strike="noStrike" kern="1200" cap="none" spc="0" normalizeH="0" baseline="0" noProof="0">
              <a:ln>
                <a:noFill/>
              </a:ln>
              <a:solidFill>
                <a:prstClr val="black">
                  <a:tint val="75000"/>
                </a:prstClr>
              </a:solidFill>
              <a:effectLst/>
              <a:uLnTx/>
              <a:uFillTx/>
              <a:latin typeface="Calibri" panose="020F0502020204030204"/>
              <a:ea typeface="等线" panose="02010600030101010101" pitchFamily="2" charset="-122"/>
              <a:cs typeface="+mn-cs"/>
            </a:endParaRPr>
          </a:p>
        </p:txBody>
      </p:sp>
      <p:sp>
        <p:nvSpPr>
          <p:cNvPr id="8" name="灯片编号占位符 6">
            <a:extLst>
              <a:ext uri="{FF2B5EF4-FFF2-40B4-BE49-F238E27FC236}">
                <a16:creationId xmlns:a16="http://schemas.microsoft.com/office/drawing/2014/main" id="{705DD2EF-485A-6642-BEB4-993E06653254}"/>
              </a:ext>
            </a:extLst>
          </p:cNvPr>
          <p:cNvSpPr txBox="1">
            <a:spLocks/>
          </p:cNvSpPr>
          <p:nvPr/>
        </p:nvSpPr>
        <p:spPr>
          <a:xfrm>
            <a:off x="6457950" y="6356351"/>
            <a:ext cx="2057400" cy="365125"/>
          </a:xfrm>
          <a:prstGeom prst="rect">
            <a:avLst/>
          </a:prstGeom>
        </p:spPr>
        <p:txBody>
          <a:bodyPr vert="horz" lIns="91440" tIns="45720" rIns="91440" bIns="45720" rtlCol="0" anchor="ctr"/>
          <a:lstStyle>
            <a:defPPr>
              <a:defRPr lang="en-US"/>
            </a:defPPr>
            <a:lvl1pPr marL="0" algn="r" defTabSz="914400" rtl="0" eaLnBrk="1" latinLnBrk="0" hangingPunct="1">
              <a:defRPr sz="28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fld id="{DBF648D4-87EC-4B0F-96CC-B2361512DBC1}" type="slidenum">
              <a:rPr lang="zh-CN" altLang="en-US" smtClean="0">
                <a:solidFill>
                  <a:prstClr val="black">
                    <a:tint val="75000"/>
                  </a:prstClr>
                </a:solidFill>
                <a:latin typeface="Calibri" panose="020F0502020204030204"/>
                <a:ea typeface="等线" panose="02010600030101010101" pitchFamily="2" charset="-122"/>
              </a:rPr>
              <a:pPr defTabSz="457200"/>
              <a:t>24</a:t>
            </a:fld>
            <a:endParaRPr lang="zh-CN" altLang="en-US">
              <a:solidFill>
                <a:prstClr val="black">
                  <a:tint val="75000"/>
                </a:prstClr>
              </a:solidFill>
              <a:latin typeface="Calibri" panose="020F0502020204030204"/>
              <a:ea typeface="等线" panose="02010600030101010101" pitchFamily="2" charset="-122"/>
            </a:endParaRPr>
          </a:p>
        </p:txBody>
      </p:sp>
      <p:sp>
        <p:nvSpPr>
          <p:cNvPr id="6" name="Rectangle 5">
            <a:extLst>
              <a:ext uri="{FF2B5EF4-FFF2-40B4-BE49-F238E27FC236}">
                <a16:creationId xmlns:a16="http://schemas.microsoft.com/office/drawing/2014/main" id="{A867BDC3-A978-364D-A0F1-0EB019922626}"/>
              </a:ext>
            </a:extLst>
          </p:cNvPr>
          <p:cNvSpPr/>
          <p:nvPr/>
        </p:nvSpPr>
        <p:spPr>
          <a:xfrm>
            <a:off x="-267927" y="391428"/>
            <a:ext cx="10041847" cy="523220"/>
          </a:xfrm>
          <a:prstGeom prst="rect">
            <a:avLst/>
          </a:prstGeom>
        </p:spPr>
        <p:txBody>
          <a:bodyPr wrap="square">
            <a:spAutoFit/>
          </a:bodyPr>
          <a:lstStyle/>
          <a:p>
            <a:pPr marL="742950" lvl="1" indent="-285750">
              <a:buFont typeface="Arial" panose="020B0604020202020204" pitchFamily="34" charset="0"/>
              <a:buChar char="•"/>
            </a:pPr>
            <a:endParaRPr lang="en-US" altLang="zh-CN" sz="2800" dirty="0"/>
          </a:p>
        </p:txBody>
      </p:sp>
      <p:sp>
        <p:nvSpPr>
          <p:cNvPr id="12" name="Rectangle 11">
            <a:extLst>
              <a:ext uri="{FF2B5EF4-FFF2-40B4-BE49-F238E27FC236}">
                <a16:creationId xmlns:a16="http://schemas.microsoft.com/office/drawing/2014/main" id="{71216FA0-6B2E-D046-ABF4-0D078043D238}"/>
              </a:ext>
            </a:extLst>
          </p:cNvPr>
          <p:cNvSpPr/>
          <p:nvPr/>
        </p:nvSpPr>
        <p:spPr>
          <a:xfrm>
            <a:off x="-267927" y="660271"/>
            <a:ext cx="9830860" cy="1384995"/>
          </a:xfrm>
          <a:prstGeom prst="rect">
            <a:avLst/>
          </a:prstGeom>
        </p:spPr>
        <p:txBody>
          <a:bodyPr wrap="square">
            <a:spAutoFit/>
          </a:bodyPr>
          <a:lstStyle/>
          <a:p>
            <a:pPr marL="742950" lvl="1" indent="-285750">
              <a:buFont typeface="Arial" panose="020B0604020202020204" pitchFamily="34" charset="0"/>
              <a:buChar char="•"/>
            </a:pPr>
            <a:r>
              <a:rPr lang="en-US" altLang="zh-CN" sz="2800" dirty="0"/>
              <a:t>Impact of attention mechanism</a:t>
            </a:r>
          </a:p>
          <a:p>
            <a:pPr marL="1200150" lvl="2" indent="-285750">
              <a:buFont typeface="Arial" panose="020B0604020202020204" pitchFamily="34" charset="0"/>
              <a:buChar char="•"/>
            </a:pPr>
            <a:r>
              <a:rPr lang="en-US" altLang="zh-CN" sz="2800" dirty="0"/>
              <a:t>Replace item/domain-level attention with uniformed weights</a:t>
            </a:r>
          </a:p>
        </p:txBody>
      </p:sp>
      <p:pic>
        <p:nvPicPr>
          <p:cNvPr id="3" name="Picture 2">
            <a:extLst>
              <a:ext uri="{FF2B5EF4-FFF2-40B4-BE49-F238E27FC236}">
                <a16:creationId xmlns:a16="http://schemas.microsoft.com/office/drawing/2014/main" id="{C0DD6302-2AB9-4D44-A81D-1290ADF3FAD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47416" y="2150775"/>
            <a:ext cx="7137214" cy="1735065"/>
          </a:xfrm>
          <a:prstGeom prst="rect">
            <a:avLst/>
          </a:prstGeom>
        </p:spPr>
      </p:pic>
    </p:spTree>
    <p:extLst>
      <p:ext uri="{BB962C8B-B14F-4D97-AF65-F5344CB8AC3E}">
        <p14:creationId xmlns:p14="http://schemas.microsoft.com/office/powerpoint/2010/main" val="17120709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ed Rectangle 13">
            <a:extLst>
              <a:ext uri="{FF2B5EF4-FFF2-40B4-BE49-F238E27FC236}">
                <a16:creationId xmlns:a16="http://schemas.microsoft.com/office/drawing/2014/main" id="{543E5F25-C3EF-894C-AB4E-893CE25DB5A5}"/>
              </a:ext>
            </a:extLst>
          </p:cNvPr>
          <p:cNvSpPr/>
          <p:nvPr/>
        </p:nvSpPr>
        <p:spPr>
          <a:xfrm>
            <a:off x="1333789" y="4647888"/>
            <a:ext cx="5868985" cy="462724"/>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p:cNvSpPr>
            <a:spLocks noGrp="1"/>
          </p:cNvSpPr>
          <p:nvPr>
            <p:ph type="title"/>
          </p:nvPr>
        </p:nvSpPr>
        <p:spPr>
          <a:xfrm>
            <a:off x="0" y="-54592"/>
            <a:ext cx="10650388" cy="868451"/>
          </a:xfrm>
        </p:spPr>
        <p:txBody>
          <a:bodyPr>
            <a:noAutofit/>
          </a:bodyPr>
          <a:lstStyle/>
          <a:p>
            <a:r>
              <a:rPr lang="en-US" altLang="zh-CN" sz="3600" b="1" dirty="0">
                <a:solidFill>
                  <a:schemeClr val="accent5">
                    <a:lumMod val="75000"/>
                  </a:schemeClr>
                </a:solidFill>
                <a:latin typeface="+mn-lt"/>
              </a:rPr>
              <a:t>Experiments</a:t>
            </a:r>
          </a:p>
        </p:txBody>
      </p:sp>
      <p:sp>
        <p:nvSpPr>
          <p:cNvPr id="7" name="灯片编号占位符 6"/>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BF648D4-87EC-4B0F-96CC-B2361512DBC1}" type="slidenum">
              <a:rPr kumimoji="0" lang="zh-CN" altLang="en-US" sz="2800" b="0" i="0" u="none" strike="noStrike" kern="1200" cap="none" spc="0" normalizeH="0" baseline="0" noProof="0" smtClean="0">
                <a:ln>
                  <a:noFill/>
                </a:ln>
                <a:solidFill>
                  <a:prstClr val="black">
                    <a:tint val="75000"/>
                  </a:prstClr>
                </a:solidFill>
                <a:effectLst/>
                <a:uLnTx/>
                <a:uFillTx/>
                <a:latin typeface="Calibri"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25</a:t>
            </a:fld>
            <a:endParaRPr kumimoji="0" lang="zh-CN" altLang="en-US" sz="2800" b="0" i="0" u="none" strike="noStrike" kern="1200" cap="none" spc="0" normalizeH="0" baseline="0" noProof="0">
              <a:ln>
                <a:noFill/>
              </a:ln>
              <a:solidFill>
                <a:prstClr val="black">
                  <a:tint val="75000"/>
                </a:prstClr>
              </a:solidFill>
              <a:effectLst/>
              <a:uLnTx/>
              <a:uFillTx/>
              <a:latin typeface="Calibri" panose="020F0502020204030204"/>
              <a:ea typeface="等线" panose="02010600030101010101" pitchFamily="2" charset="-122"/>
              <a:cs typeface="+mn-cs"/>
            </a:endParaRPr>
          </a:p>
        </p:txBody>
      </p:sp>
      <p:sp>
        <p:nvSpPr>
          <p:cNvPr id="8" name="灯片编号占位符 6">
            <a:extLst>
              <a:ext uri="{FF2B5EF4-FFF2-40B4-BE49-F238E27FC236}">
                <a16:creationId xmlns:a16="http://schemas.microsoft.com/office/drawing/2014/main" id="{705DD2EF-485A-6642-BEB4-993E06653254}"/>
              </a:ext>
            </a:extLst>
          </p:cNvPr>
          <p:cNvSpPr txBox="1">
            <a:spLocks/>
          </p:cNvSpPr>
          <p:nvPr/>
        </p:nvSpPr>
        <p:spPr>
          <a:xfrm>
            <a:off x="6457950" y="6356351"/>
            <a:ext cx="2057400" cy="365125"/>
          </a:xfrm>
          <a:prstGeom prst="rect">
            <a:avLst/>
          </a:prstGeom>
        </p:spPr>
        <p:txBody>
          <a:bodyPr vert="horz" lIns="91440" tIns="45720" rIns="91440" bIns="45720" rtlCol="0" anchor="ctr"/>
          <a:lstStyle>
            <a:defPPr>
              <a:defRPr lang="en-US"/>
            </a:defPPr>
            <a:lvl1pPr marL="0" algn="r" defTabSz="914400" rtl="0" eaLnBrk="1" latinLnBrk="0" hangingPunct="1">
              <a:defRPr sz="28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fld id="{DBF648D4-87EC-4B0F-96CC-B2361512DBC1}" type="slidenum">
              <a:rPr lang="zh-CN" altLang="en-US" smtClean="0">
                <a:solidFill>
                  <a:prstClr val="black">
                    <a:tint val="75000"/>
                  </a:prstClr>
                </a:solidFill>
                <a:latin typeface="Calibri" panose="020F0502020204030204"/>
                <a:ea typeface="等线" panose="02010600030101010101" pitchFamily="2" charset="-122"/>
              </a:rPr>
              <a:pPr defTabSz="457200"/>
              <a:t>25</a:t>
            </a:fld>
            <a:endParaRPr lang="zh-CN" altLang="en-US">
              <a:solidFill>
                <a:prstClr val="black">
                  <a:tint val="75000"/>
                </a:prstClr>
              </a:solidFill>
              <a:latin typeface="Calibri" panose="020F0502020204030204"/>
              <a:ea typeface="等线" panose="02010600030101010101" pitchFamily="2" charset="-122"/>
            </a:endParaRPr>
          </a:p>
        </p:txBody>
      </p:sp>
      <p:sp>
        <p:nvSpPr>
          <p:cNvPr id="6" name="Rectangle 5">
            <a:extLst>
              <a:ext uri="{FF2B5EF4-FFF2-40B4-BE49-F238E27FC236}">
                <a16:creationId xmlns:a16="http://schemas.microsoft.com/office/drawing/2014/main" id="{A867BDC3-A978-364D-A0F1-0EB019922626}"/>
              </a:ext>
            </a:extLst>
          </p:cNvPr>
          <p:cNvSpPr/>
          <p:nvPr/>
        </p:nvSpPr>
        <p:spPr>
          <a:xfrm>
            <a:off x="-267927" y="391428"/>
            <a:ext cx="10041847" cy="523220"/>
          </a:xfrm>
          <a:prstGeom prst="rect">
            <a:avLst/>
          </a:prstGeom>
        </p:spPr>
        <p:txBody>
          <a:bodyPr wrap="square">
            <a:spAutoFit/>
          </a:bodyPr>
          <a:lstStyle/>
          <a:p>
            <a:pPr marL="742950" lvl="1" indent="-285750">
              <a:buFont typeface="Arial" panose="020B0604020202020204" pitchFamily="34" charset="0"/>
              <a:buChar char="•"/>
            </a:pPr>
            <a:endParaRPr lang="en-US" altLang="zh-CN" sz="2800" dirty="0"/>
          </a:p>
        </p:txBody>
      </p:sp>
      <p:sp>
        <p:nvSpPr>
          <p:cNvPr id="4" name="Rectangle 3">
            <a:extLst>
              <a:ext uri="{FF2B5EF4-FFF2-40B4-BE49-F238E27FC236}">
                <a16:creationId xmlns:a16="http://schemas.microsoft.com/office/drawing/2014/main" id="{0792C54A-3A71-7B4C-AAF7-323F15D665B4}"/>
              </a:ext>
            </a:extLst>
          </p:cNvPr>
          <p:cNvSpPr/>
          <p:nvPr/>
        </p:nvSpPr>
        <p:spPr>
          <a:xfrm>
            <a:off x="504846" y="4278556"/>
            <a:ext cx="8162904" cy="369332"/>
          </a:xfrm>
          <a:prstGeom prst="rect">
            <a:avLst/>
          </a:prstGeom>
        </p:spPr>
        <p:txBody>
          <a:bodyPr wrap="square">
            <a:spAutoFit/>
          </a:bodyPr>
          <a:lstStyle/>
          <a:p>
            <a:endParaRPr lang="en-US" dirty="0"/>
          </a:p>
        </p:txBody>
      </p:sp>
      <p:sp>
        <p:nvSpPr>
          <p:cNvPr id="12" name="Rectangle 11">
            <a:extLst>
              <a:ext uri="{FF2B5EF4-FFF2-40B4-BE49-F238E27FC236}">
                <a16:creationId xmlns:a16="http://schemas.microsoft.com/office/drawing/2014/main" id="{71216FA0-6B2E-D046-ABF4-0D078043D238}"/>
              </a:ext>
            </a:extLst>
          </p:cNvPr>
          <p:cNvSpPr/>
          <p:nvPr/>
        </p:nvSpPr>
        <p:spPr>
          <a:xfrm>
            <a:off x="-267927" y="660271"/>
            <a:ext cx="9830860" cy="954107"/>
          </a:xfrm>
          <a:prstGeom prst="rect">
            <a:avLst/>
          </a:prstGeom>
        </p:spPr>
        <p:txBody>
          <a:bodyPr wrap="square">
            <a:spAutoFit/>
          </a:bodyPr>
          <a:lstStyle/>
          <a:p>
            <a:pPr marL="742950" lvl="1" indent="-285750">
              <a:buFont typeface="Arial" panose="020B0604020202020204" pitchFamily="34" charset="0"/>
              <a:buChar char="•"/>
            </a:pPr>
            <a:r>
              <a:rPr lang="en-US" altLang="zh-CN" sz="2800" dirty="0"/>
              <a:t>Impact of attention mechanism</a:t>
            </a:r>
          </a:p>
          <a:p>
            <a:pPr marL="1200150" lvl="2" indent="-285750">
              <a:buFont typeface="Arial" panose="020B0604020202020204" pitchFamily="34" charset="0"/>
              <a:buChar char="•"/>
            </a:pPr>
            <a:r>
              <a:rPr lang="en-US" altLang="zh-CN" sz="2800" dirty="0"/>
              <a:t>Replace item/domain attention with uniformed weights</a:t>
            </a:r>
          </a:p>
        </p:txBody>
      </p:sp>
      <p:pic>
        <p:nvPicPr>
          <p:cNvPr id="3" name="Picture 2">
            <a:extLst>
              <a:ext uri="{FF2B5EF4-FFF2-40B4-BE49-F238E27FC236}">
                <a16:creationId xmlns:a16="http://schemas.microsoft.com/office/drawing/2014/main" id="{C0DD6302-2AB9-4D44-A81D-1290ADF3FAD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47416" y="2150775"/>
            <a:ext cx="7137214" cy="1735065"/>
          </a:xfrm>
          <a:prstGeom prst="rect">
            <a:avLst/>
          </a:prstGeom>
        </p:spPr>
      </p:pic>
      <p:sp>
        <p:nvSpPr>
          <p:cNvPr id="11" name="文本框 7">
            <a:extLst>
              <a:ext uri="{FF2B5EF4-FFF2-40B4-BE49-F238E27FC236}">
                <a16:creationId xmlns:a16="http://schemas.microsoft.com/office/drawing/2014/main" id="{1E28739A-58F4-5844-9457-2FD453FAA0E7}"/>
              </a:ext>
            </a:extLst>
          </p:cNvPr>
          <p:cNvSpPr txBox="1"/>
          <p:nvPr/>
        </p:nvSpPr>
        <p:spPr>
          <a:xfrm>
            <a:off x="1506388" y="4647888"/>
            <a:ext cx="9144000" cy="461665"/>
          </a:xfrm>
          <a:prstGeom prst="rect">
            <a:avLst/>
          </a:prstGeom>
          <a:noFill/>
        </p:spPr>
        <p:txBody>
          <a:bodyPr wrap="square" rtlCol="0">
            <a:spAutoFit/>
          </a:bodyPr>
          <a:lstStyle/>
          <a:p>
            <a:pPr marL="342900" indent="-342900">
              <a:buAutoNum type="arabicPeriod"/>
            </a:pPr>
            <a:r>
              <a:rPr lang="en-US" sz="2400" b="1" dirty="0">
                <a:solidFill>
                  <a:schemeClr val="accent5">
                    <a:lumMod val="75000"/>
                  </a:schemeClr>
                </a:solidFill>
              </a:rPr>
              <a:t>Attention mechanism is effective</a:t>
            </a:r>
          </a:p>
        </p:txBody>
      </p:sp>
      <p:sp>
        <p:nvSpPr>
          <p:cNvPr id="10" name="Rounded Rectangle 9">
            <a:extLst>
              <a:ext uri="{FF2B5EF4-FFF2-40B4-BE49-F238E27FC236}">
                <a16:creationId xmlns:a16="http://schemas.microsoft.com/office/drawing/2014/main" id="{D47F13A9-6012-9D47-A56D-FF8D417C06CB}"/>
              </a:ext>
            </a:extLst>
          </p:cNvPr>
          <p:cNvSpPr/>
          <p:nvPr/>
        </p:nvSpPr>
        <p:spPr>
          <a:xfrm>
            <a:off x="5325194" y="3125668"/>
            <a:ext cx="895724" cy="741324"/>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a:extLst>
              <a:ext uri="{FF2B5EF4-FFF2-40B4-BE49-F238E27FC236}">
                <a16:creationId xmlns:a16="http://schemas.microsoft.com/office/drawing/2014/main" id="{A7C250B0-870C-AD44-AD9C-75D4719C240C}"/>
              </a:ext>
            </a:extLst>
          </p:cNvPr>
          <p:cNvSpPr/>
          <p:nvPr/>
        </p:nvSpPr>
        <p:spPr>
          <a:xfrm>
            <a:off x="6754912" y="3125668"/>
            <a:ext cx="895724" cy="741324"/>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FC803540-B285-2D47-89CB-D695ACCC59D7}"/>
              </a:ext>
            </a:extLst>
          </p:cNvPr>
          <p:cNvSpPr/>
          <p:nvPr/>
        </p:nvSpPr>
        <p:spPr>
          <a:xfrm>
            <a:off x="5253638" y="3926277"/>
            <a:ext cx="2874890" cy="369332"/>
          </a:xfrm>
          <a:prstGeom prst="rect">
            <a:avLst/>
          </a:prstGeom>
        </p:spPr>
        <p:txBody>
          <a:bodyPr wrap="none">
            <a:spAutoFit/>
          </a:bodyPr>
          <a:lstStyle/>
          <a:p>
            <a:r>
              <a:rPr lang="en-US" b="1" dirty="0">
                <a:solidFill>
                  <a:srgbClr val="FF0000"/>
                </a:solidFill>
              </a:rPr>
              <a:t>Remove attn make it worse!</a:t>
            </a:r>
            <a:endParaRPr lang="en-US" dirty="0">
              <a:solidFill>
                <a:srgbClr val="FF0000"/>
              </a:solidFill>
            </a:endParaRPr>
          </a:p>
        </p:txBody>
      </p:sp>
    </p:spTree>
    <p:extLst>
      <p:ext uri="{BB962C8B-B14F-4D97-AF65-F5344CB8AC3E}">
        <p14:creationId xmlns:p14="http://schemas.microsoft.com/office/powerpoint/2010/main" val="462495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ed Rectangle 13">
            <a:extLst>
              <a:ext uri="{FF2B5EF4-FFF2-40B4-BE49-F238E27FC236}">
                <a16:creationId xmlns:a16="http://schemas.microsoft.com/office/drawing/2014/main" id="{543E5F25-C3EF-894C-AB4E-893CE25DB5A5}"/>
              </a:ext>
            </a:extLst>
          </p:cNvPr>
          <p:cNvSpPr/>
          <p:nvPr/>
        </p:nvSpPr>
        <p:spPr>
          <a:xfrm>
            <a:off x="1333789" y="5385493"/>
            <a:ext cx="6316847" cy="462724"/>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p:cNvSpPr>
            <a:spLocks noGrp="1"/>
          </p:cNvSpPr>
          <p:nvPr>
            <p:ph type="title"/>
          </p:nvPr>
        </p:nvSpPr>
        <p:spPr>
          <a:xfrm>
            <a:off x="0" y="-54592"/>
            <a:ext cx="10650388" cy="868451"/>
          </a:xfrm>
        </p:spPr>
        <p:txBody>
          <a:bodyPr>
            <a:noAutofit/>
          </a:bodyPr>
          <a:lstStyle/>
          <a:p>
            <a:r>
              <a:rPr lang="en-US" altLang="zh-CN" sz="3600" b="1" dirty="0">
                <a:solidFill>
                  <a:schemeClr val="accent5">
                    <a:lumMod val="75000"/>
                  </a:schemeClr>
                </a:solidFill>
                <a:latin typeface="+mn-lt"/>
              </a:rPr>
              <a:t>Experiments</a:t>
            </a:r>
          </a:p>
        </p:txBody>
      </p:sp>
      <p:sp>
        <p:nvSpPr>
          <p:cNvPr id="7" name="灯片编号占位符 6"/>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BF648D4-87EC-4B0F-96CC-B2361512DBC1}" type="slidenum">
              <a:rPr kumimoji="0" lang="zh-CN" altLang="en-US" sz="2800" b="0" i="0" u="none" strike="noStrike" kern="1200" cap="none" spc="0" normalizeH="0" baseline="0" noProof="0" smtClean="0">
                <a:ln>
                  <a:noFill/>
                </a:ln>
                <a:solidFill>
                  <a:prstClr val="black">
                    <a:tint val="75000"/>
                  </a:prstClr>
                </a:solidFill>
                <a:effectLst/>
                <a:uLnTx/>
                <a:uFillTx/>
                <a:latin typeface="Calibri"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26</a:t>
            </a:fld>
            <a:endParaRPr kumimoji="0" lang="zh-CN" altLang="en-US" sz="2800" b="0" i="0" u="none" strike="noStrike" kern="1200" cap="none" spc="0" normalizeH="0" baseline="0" noProof="0">
              <a:ln>
                <a:noFill/>
              </a:ln>
              <a:solidFill>
                <a:prstClr val="black">
                  <a:tint val="75000"/>
                </a:prstClr>
              </a:solidFill>
              <a:effectLst/>
              <a:uLnTx/>
              <a:uFillTx/>
              <a:latin typeface="Calibri" panose="020F0502020204030204"/>
              <a:ea typeface="等线" panose="02010600030101010101" pitchFamily="2" charset="-122"/>
              <a:cs typeface="+mn-cs"/>
            </a:endParaRPr>
          </a:p>
        </p:txBody>
      </p:sp>
      <p:sp>
        <p:nvSpPr>
          <p:cNvPr id="8" name="灯片编号占位符 6">
            <a:extLst>
              <a:ext uri="{FF2B5EF4-FFF2-40B4-BE49-F238E27FC236}">
                <a16:creationId xmlns:a16="http://schemas.microsoft.com/office/drawing/2014/main" id="{705DD2EF-485A-6642-BEB4-993E06653254}"/>
              </a:ext>
            </a:extLst>
          </p:cNvPr>
          <p:cNvSpPr txBox="1">
            <a:spLocks/>
          </p:cNvSpPr>
          <p:nvPr/>
        </p:nvSpPr>
        <p:spPr>
          <a:xfrm>
            <a:off x="6457950" y="6356351"/>
            <a:ext cx="2057400" cy="365125"/>
          </a:xfrm>
          <a:prstGeom prst="rect">
            <a:avLst/>
          </a:prstGeom>
        </p:spPr>
        <p:txBody>
          <a:bodyPr vert="horz" lIns="91440" tIns="45720" rIns="91440" bIns="45720" rtlCol="0" anchor="ctr"/>
          <a:lstStyle>
            <a:defPPr>
              <a:defRPr lang="en-US"/>
            </a:defPPr>
            <a:lvl1pPr marL="0" algn="r" defTabSz="914400" rtl="0" eaLnBrk="1" latinLnBrk="0" hangingPunct="1">
              <a:defRPr sz="28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fld id="{DBF648D4-87EC-4B0F-96CC-B2361512DBC1}" type="slidenum">
              <a:rPr lang="zh-CN" altLang="en-US" smtClean="0">
                <a:solidFill>
                  <a:prstClr val="black">
                    <a:tint val="75000"/>
                  </a:prstClr>
                </a:solidFill>
                <a:latin typeface="Calibri" panose="020F0502020204030204"/>
                <a:ea typeface="等线" panose="02010600030101010101" pitchFamily="2" charset="-122"/>
              </a:rPr>
              <a:pPr defTabSz="457200"/>
              <a:t>26</a:t>
            </a:fld>
            <a:endParaRPr lang="zh-CN" altLang="en-US">
              <a:solidFill>
                <a:prstClr val="black">
                  <a:tint val="75000"/>
                </a:prstClr>
              </a:solidFill>
              <a:latin typeface="Calibri" panose="020F0502020204030204"/>
              <a:ea typeface="等线" panose="02010600030101010101" pitchFamily="2" charset="-122"/>
            </a:endParaRPr>
          </a:p>
        </p:txBody>
      </p:sp>
      <p:sp>
        <p:nvSpPr>
          <p:cNvPr id="6" name="Rectangle 5">
            <a:extLst>
              <a:ext uri="{FF2B5EF4-FFF2-40B4-BE49-F238E27FC236}">
                <a16:creationId xmlns:a16="http://schemas.microsoft.com/office/drawing/2014/main" id="{A867BDC3-A978-364D-A0F1-0EB019922626}"/>
              </a:ext>
            </a:extLst>
          </p:cNvPr>
          <p:cNvSpPr/>
          <p:nvPr/>
        </p:nvSpPr>
        <p:spPr>
          <a:xfrm>
            <a:off x="-267927" y="391428"/>
            <a:ext cx="10041847" cy="523220"/>
          </a:xfrm>
          <a:prstGeom prst="rect">
            <a:avLst/>
          </a:prstGeom>
        </p:spPr>
        <p:txBody>
          <a:bodyPr wrap="square">
            <a:spAutoFit/>
          </a:bodyPr>
          <a:lstStyle/>
          <a:p>
            <a:pPr marL="742950" lvl="1" indent="-285750">
              <a:buFont typeface="Arial" panose="020B0604020202020204" pitchFamily="34" charset="0"/>
              <a:buChar char="•"/>
            </a:pPr>
            <a:endParaRPr lang="en-US" altLang="zh-CN" sz="2800" dirty="0"/>
          </a:p>
        </p:txBody>
      </p:sp>
      <p:sp>
        <p:nvSpPr>
          <p:cNvPr id="4" name="Rectangle 3">
            <a:extLst>
              <a:ext uri="{FF2B5EF4-FFF2-40B4-BE49-F238E27FC236}">
                <a16:creationId xmlns:a16="http://schemas.microsoft.com/office/drawing/2014/main" id="{0792C54A-3A71-7B4C-AAF7-323F15D665B4}"/>
              </a:ext>
            </a:extLst>
          </p:cNvPr>
          <p:cNvSpPr/>
          <p:nvPr/>
        </p:nvSpPr>
        <p:spPr>
          <a:xfrm>
            <a:off x="504846" y="4278556"/>
            <a:ext cx="8162904" cy="369332"/>
          </a:xfrm>
          <a:prstGeom prst="rect">
            <a:avLst/>
          </a:prstGeom>
        </p:spPr>
        <p:txBody>
          <a:bodyPr wrap="square">
            <a:spAutoFit/>
          </a:bodyPr>
          <a:lstStyle/>
          <a:p>
            <a:endParaRPr lang="en-US" dirty="0"/>
          </a:p>
        </p:txBody>
      </p:sp>
      <p:sp>
        <p:nvSpPr>
          <p:cNvPr id="12" name="Rectangle 11">
            <a:extLst>
              <a:ext uri="{FF2B5EF4-FFF2-40B4-BE49-F238E27FC236}">
                <a16:creationId xmlns:a16="http://schemas.microsoft.com/office/drawing/2014/main" id="{71216FA0-6B2E-D046-ABF4-0D078043D238}"/>
              </a:ext>
            </a:extLst>
          </p:cNvPr>
          <p:cNvSpPr/>
          <p:nvPr/>
        </p:nvSpPr>
        <p:spPr>
          <a:xfrm>
            <a:off x="-267927" y="660271"/>
            <a:ext cx="9830860" cy="954107"/>
          </a:xfrm>
          <a:prstGeom prst="rect">
            <a:avLst/>
          </a:prstGeom>
        </p:spPr>
        <p:txBody>
          <a:bodyPr wrap="square">
            <a:spAutoFit/>
          </a:bodyPr>
          <a:lstStyle/>
          <a:p>
            <a:pPr marL="742950" lvl="1" indent="-285750">
              <a:buFont typeface="Arial" panose="020B0604020202020204" pitchFamily="34" charset="0"/>
              <a:buChar char="•"/>
            </a:pPr>
            <a:r>
              <a:rPr lang="en-US" altLang="zh-CN" sz="2800" dirty="0"/>
              <a:t>Impact of attention mechanism</a:t>
            </a:r>
          </a:p>
          <a:p>
            <a:pPr marL="1200150" lvl="2" indent="-285750">
              <a:buFont typeface="Arial" panose="020B0604020202020204" pitchFamily="34" charset="0"/>
              <a:buChar char="•"/>
            </a:pPr>
            <a:r>
              <a:rPr lang="en-US" altLang="zh-CN" sz="2800" dirty="0"/>
              <a:t>Replace item/domain attention with uniformed weights</a:t>
            </a:r>
          </a:p>
        </p:txBody>
      </p:sp>
      <p:pic>
        <p:nvPicPr>
          <p:cNvPr id="3" name="Picture 2">
            <a:extLst>
              <a:ext uri="{FF2B5EF4-FFF2-40B4-BE49-F238E27FC236}">
                <a16:creationId xmlns:a16="http://schemas.microsoft.com/office/drawing/2014/main" id="{C0DD6302-2AB9-4D44-A81D-1290ADF3FAD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47416" y="2150775"/>
            <a:ext cx="7137214" cy="1735065"/>
          </a:xfrm>
          <a:prstGeom prst="rect">
            <a:avLst/>
          </a:prstGeom>
        </p:spPr>
      </p:pic>
      <p:sp>
        <p:nvSpPr>
          <p:cNvPr id="11" name="文本框 7">
            <a:extLst>
              <a:ext uri="{FF2B5EF4-FFF2-40B4-BE49-F238E27FC236}">
                <a16:creationId xmlns:a16="http://schemas.microsoft.com/office/drawing/2014/main" id="{1E28739A-58F4-5844-9457-2FD453FAA0E7}"/>
              </a:ext>
            </a:extLst>
          </p:cNvPr>
          <p:cNvSpPr txBox="1"/>
          <p:nvPr/>
        </p:nvSpPr>
        <p:spPr>
          <a:xfrm>
            <a:off x="1506388" y="4647888"/>
            <a:ext cx="9144000" cy="1200329"/>
          </a:xfrm>
          <a:prstGeom prst="rect">
            <a:avLst/>
          </a:prstGeom>
          <a:noFill/>
        </p:spPr>
        <p:txBody>
          <a:bodyPr wrap="square" rtlCol="0">
            <a:spAutoFit/>
          </a:bodyPr>
          <a:lstStyle/>
          <a:p>
            <a:pPr marL="342900" indent="-342900">
              <a:buAutoNum type="arabicPeriod"/>
            </a:pPr>
            <a:r>
              <a:rPr lang="en-US" sz="2400" b="1" dirty="0">
                <a:solidFill>
                  <a:schemeClr val="accent5">
                    <a:lumMod val="75000"/>
                  </a:schemeClr>
                </a:solidFill>
              </a:rPr>
              <a:t>Attention mechanism is effective</a:t>
            </a:r>
          </a:p>
          <a:p>
            <a:pPr marL="342900" indent="-342900">
              <a:buAutoNum type="arabicPeriod"/>
            </a:pPr>
            <a:endParaRPr lang="en-US" sz="2400" b="1" dirty="0">
              <a:solidFill>
                <a:schemeClr val="accent5">
                  <a:lumMod val="75000"/>
                </a:schemeClr>
              </a:solidFill>
            </a:endParaRPr>
          </a:p>
          <a:p>
            <a:pPr marL="342900" indent="-342900">
              <a:buAutoNum type="arabicPeriod"/>
            </a:pPr>
            <a:r>
              <a:rPr lang="en-US" sz="2400" b="1" dirty="0">
                <a:solidFill>
                  <a:schemeClr val="accent5">
                    <a:lumMod val="75000"/>
                  </a:schemeClr>
                </a:solidFill>
              </a:rPr>
              <a:t>Item-level attention layer is more significant </a:t>
            </a:r>
          </a:p>
        </p:txBody>
      </p:sp>
      <p:sp>
        <p:nvSpPr>
          <p:cNvPr id="10" name="Rounded Rectangle 9">
            <a:extLst>
              <a:ext uri="{FF2B5EF4-FFF2-40B4-BE49-F238E27FC236}">
                <a16:creationId xmlns:a16="http://schemas.microsoft.com/office/drawing/2014/main" id="{D47F13A9-6012-9D47-A56D-FF8D417C06CB}"/>
              </a:ext>
            </a:extLst>
          </p:cNvPr>
          <p:cNvSpPr/>
          <p:nvPr/>
        </p:nvSpPr>
        <p:spPr>
          <a:xfrm>
            <a:off x="5325194" y="3125668"/>
            <a:ext cx="895724" cy="741324"/>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a:extLst>
              <a:ext uri="{FF2B5EF4-FFF2-40B4-BE49-F238E27FC236}">
                <a16:creationId xmlns:a16="http://schemas.microsoft.com/office/drawing/2014/main" id="{A7C250B0-870C-AD44-AD9C-75D4719C240C}"/>
              </a:ext>
            </a:extLst>
          </p:cNvPr>
          <p:cNvSpPr/>
          <p:nvPr/>
        </p:nvSpPr>
        <p:spPr>
          <a:xfrm>
            <a:off x="6754912" y="3125668"/>
            <a:ext cx="895724" cy="741324"/>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B58AFF3C-EFCF-3446-A0E7-789E35C1E565}"/>
              </a:ext>
            </a:extLst>
          </p:cNvPr>
          <p:cNvSpPr/>
          <p:nvPr/>
        </p:nvSpPr>
        <p:spPr>
          <a:xfrm>
            <a:off x="5325194" y="3931536"/>
            <a:ext cx="2716385" cy="369332"/>
          </a:xfrm>
          <a:prstGeom prst="rect">
            <a:avLst/>
          </a:prstGeom>
        </p:spPr>
        <p:txBody>
          <a:bodyPr wrap="none">
            <a:spAutoFit/>
          </a:bodyPr>
          <a:lstStyle/>
          <a:p>
            <a:r>
              <a:rPr lang="en-US" b="1" dirty="0">
                <a:solidFill>
                  <a:srgbClr val="FF0000"/>
                </a:solidFill>
              </a:rPr>
              <a:t>w/o domain-level is better</a:t>
            </a:r>
            <a:endParaRPr lang="en-US" dirty="0">
              <a:solidFill>
                <a:srgbClr val="FF0000"/>
              </a:solidFill>
            </a:endParaRPr>
          </a:p>
        </p:txBody>
      </p:sp>
    </p:spTree>
    <p:extLst>
      <p:ext uri="{BB962C8B-B14F-4D97-AF65-F5344CB8AC3E}">
        <p14:creationId xmlns:p14="http://schemas.microsoft.com/office/powerpoint/2010/main" val="6476270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54592"/>
            <a:ext cx="10650388" cy="868451"/>
          </a:xfrm>
        </p:spPr>
        <p:txBody>
          <a:bodyPr>
            <a:noAutofit/>
          </a:bodyPr>
          <a:lstStyle/>
          <a:p>
            <a:r>
              <a:rPr lang="en-US" altLang="zh-CN" sz="3600" b="1" dirty="0">
                <a:solidFill>
                  <a:schemeClr val="accent5">
                    <a:lumMod val="75000"/>
                  </a:schemeClr>
                </a:solidFill>
                <a:latin typeface="+mn-lt"/>
              </a:rPr>
              <a:t>Conclusion</a:t>
            </a:r>
          </a:p>
        </p:txBody>
      </p:sp>
      <p:sp>
        <p:nvSpPr>
          <p:cNvPr id="7" name="灯片编号占位符 6"/>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BF648D4-87EC-4B0F-96CC-B2361512DBC1}" type="slidenum">
              <a:rPr kumimoji="0" lang="zh-CN" altLang="en-US" sz="2800" b="0" i="0" u="none" strike="noStrike" kern="1200" cap="none" spc="0" normalizeH="0" baseline="0" noProof="0" smtClean="0">
                <a:ln>
                  <a:noFill/>
                </a:ln>
                <a:solidFill>
                  <a:prstClr val="black">
                    <a:tint val="75000"/>
                  </a:prstClr>
                </a:solidFill>
                <a:effectLst/>
                <a:uLnTx/>
                <a:uFillTx/>
                <a:latin typeface="Calibri"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27</a:t>
            </a:fld>
            <a:endParaRPr kumimoji="0" lang="zh-CN" altLang="en-US" sz="2800" b="0" i="0" u="none" strike="noStrike" kern="1200" cap="none" spc="0" normalizeH="0" baseline="0" noProof="0">
              <a:ln>
                <a:noFill/>
              </a:ln>
              <a:solidFill>
                <a:prstClr val="black">
                  <a:tint val="75000"/>
                </a:prstClr>
              </a:solidFill>
              <a:effectLst/>
              <a:uLnTx/>
              <a:uFillTx/>
              <a:latin typeface="Calibri" panose="020F0502020204030204"/>
              <a:ea typeface="等线" panose="02010600030101010101" pitchFamily="2" charset="-122"/>
              <a:cs typeface="+mn-cs"/>
            </a:endParaRPr>
          </a:p>
        </p:txBody>
      </p:sp>
      <p:sp>
        <p:nvSpPr>
          <p:cNvPr id="8" name="灯片编号占位符 6">
            <a:extLst>
              <a:ext uri="{FF2B5EF4-FFF2-40B4-BE49-F238E27FC236}">
                <a16:creationId xmlns:a16="http://schemas.microsoft.com/office/drawing/2014/main" id="{705DD2EF-485A-6642-BEB4-993E06653254}"/>
              </a:ext>
            </a:extLst>
          </p:cNvPr>
          <p:cNvSpPr txBox="1">
            <a:spLocks/>
          </p:cNvSpPr>
          <p:nvPr/>
        </p:nvSpPr>
        <p:spPr>
          <a:xfrm>
            <a:off x="6457950" y="6356351"/>
            <a:ext cx="2057400" cy="365125"/>
          </a:xfrm>
          <a:prstGeom prst="rect">
            <a:avLst/>
          </a:prstGeom>
        </p:spPr>
        <p:txBody>
          <a:bodyPr vert="horz" lIns="91440" tIns="45720" rIns="91440" bIns="45720" rtlCol="0" anchor="ctr"/>
          <a:lstStyle>
            <a:defPPr>
              <a:defRPr lang="en-US"/>
            </a:defPPr>
            <a:lvl1pPr marL="0" algn="r" defTabSz="914400" rtl="0" eaLnBrk="1" latinLnBrk="0" hangingPunct="1">
              <a:defRPr sz="28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fld id="{DBF648D4-87EC-4B0F-96CC-B2361512DBC1}" type="slidenum">
              <a:rPr lang="zh-CN" altLang="en-US" smtClean="0">
                <a:solidFill>
                  <a:prstClr val="black">
                    <a:tint val="75000"/>
                  </a:prstClr>
                </a:solidFill>
                <a:latin typeface="Calibri" panose="020F0502020204030204"/>
                <a:ea typeface="等线" panose="02010600030101010101" pitchFamily="2" charset="-122"/>
              </a:rPr>
              <a:pPr defTabSz="457200"/>
              <a:t>27</a:t>
            </a:fld>
            <a:endParaRPr lang="zh-CN" altLang="en-US">
              <a:solidFill>
                <a:prstClr val="black">
                  <a:tint val="75000"/>
                </a:prstClr>
              </a:solidFill>
              <a:latin typeface="Calibri" panose="020F0502020204030204"/>
              <a:ea typeface="等线" panose="02010600030101010101" pitchFamily="2" charset="-122"/>
            </a:endParaRPr>
          </a:p>
        </p:txBody>
      </p:sp>
      <p:sp>
        <p:nvSpPr>
          <p:cNvPr id="6" name="Rectangle 5">
            <a:extLst>
              <a:ext uri="{FF2B5EF4-FFF2-40B4-BE49-F238E27FC236}">
                <a16:creationId xmlns:a16="http://schemas.microsoft.com/office/drawing/2014/main" id="{A867BDC3-A978-364D-A0F1-0EB019922626}"/>
              </a:ext>
            </a:extLst>
          </p:cNvPr>
          <p:cNvSpPr/>
          <p:nvPr/>
        </p:nvSpPr>
        <p:spPr>
          <a:xfrm>
            <a:off x="-267927" y="391428"/>
            <a:ext cx="10041847" cy="523220"/>
          </a:xfrm>
          <a:prstGeom prst="rect">
            <a:avLst/>
          </a:prstGeom>
        </p:spPr>
        <p:txBody>
          <a:bodyPr wrap="square">
            <a:spAutoFit/>
          </a:bodyPr>
          <a:lstStyle/>
          <a:p>
            <a:pPr marL="742950" lvl="1" indent="-285750">
              <a:buFont typeface="Arial" panose="020B0604020202020204" pitchFamily="34" charset="0"/>
              <a:buChar char="•"/>
            </a:pPr>
            <a:endParaRPr lang="en-US" altLang="zh-CN" sz="2800" dirty="0"/>
          </a:p>
        </p:txBody>
      </p:sp>
      <p:sp>
        <p:nvSpPr>
          <p:cNvPr id="4" name="Rectangle 3">
            <a:extLst>
              <a:ext uri="{FF2B5EF4-FFF2-40B4-BE49-F238E27FC236}">
                <a16:creationId xmlns:a16="http://schemas.microsoft.com/office/drawing/2014/main" id="{0792C54A-3A71-7B4C-AAF7-323F15D665B4}"/>
              </a:ext>
            </a:extLst>
          </p:cNvPr>
          <p:cNvSpPr/>
          <p:nvPr/>
        </p:nvSpPr>
        <p:spPr>
          <a:xfrm>
            <a:off x="504846" y="4278556"/>
            <a:ext cx="8162904" cy="369332"/>
          </a:xfrm>
          <a:prstGeom prst="rect">
            <a:avLst/>
          </a:prstGeom>
        </p:spPr>
        <p:txBody>
          <a:bodyPr wrap="square">
            <a:spAutoFit/>
          </a:bodyPr>
          <a:lstStyle/>
          <a:p>
            <a:endParaRPr lang="en-US" dirty="0"/>
          </a:p>
        </p:txBody>
      </p:sp>
      <p:sp>
        <p:nvSpPr>
          <p:cNvPr id="12" name="Rectangle 11">
            <a:extLst>
              <a:ext uri="{FF2B5EF4-FFF2-40B4-BE49-F238E27FC236}">
                <a16:creationId xmlns:a16="http://schemas.microsoft.com/office/drawing/2014/main" id="{71216FA0-6B2E-D046-ABF4-0D078043D238}"/>
              </a:ext>
            </a:extLst>
          </p:cNvPr>
          <p:cNvSpPr/>
          <p:nvPr/>
        </p:nvSpPr>
        <p:spPr>
          <a:xfrm>
            <a:off x="-382227" y="1379718"/>
            <a:ext cx="9278577" cy="3539430"/>
          </a:xfrm>
          <a:prstGeom prst="rect">
            <a:avLst/>
          </a:prstGeom>
        </p:spPr>
        <p:txBody>
          <a:bodyPr wrap="square">
            <a:spAutoFit/>
          </a:bodyPr>
          <a:lstStyle/>
          <a:p>
            <a:pPr marL="742950" lvl="1" indent="-285750">
              <a:buFont typeface="Arial" panose="020B0604020202020204" pitchFamily="34" charset="0"/>
              <a:buChar char="•"/>
            </a:pPr>
            <a:r>
              <a:rPr lang="en-US" altLang="zh-CN" sz="2800" dirty="0"/>
              <a:t>1. </a:t>
            </a:r>
            <a:r>
              <a:rPr lang="en-US" altLang="zh-CN" sz="2800" b="1" dirty="0"/>
              <a:t>Traditional methods are</a:t>
            </a:r>
            <a:r>
              <a:rPr lang="zh-CN" altLang="en-US" sz="2800" b="1" dirty="0"/>
              <a:t> </a:t>
            </a:r>
            <a:r>
              <a:rPr lang="en-US" altLang="zh-CN" sz="2800" b="1" dirty="0"/>
              <a:t>not reasonable </a:t>
            </a:r>
            <a:r>
              <a:rPr lang="en-US" altLang="zh-CN" sz="2800" dirty="0"/>
              <a:t>for cross-domain recommendation</a:t>
            </a:r>
          </a:p>
          <a:p>
            <a:pPr marL="742950" lvl="1" indent="-285750">
              <a:buFont typeface="Arial" panose="020B0604020202020204" pitchFamily="34" charset="0"/>
              <a:buChar char="•"/>
            </a:pPr>
            <a:endParaRPr lang="en-US" altLang="zh-CN" sz="2800" dirty="0"/>
          </a:p>
          <a:p>
            <a:pPr marL="742950" lvl="1" indent="-285750">
              <a:buFont typeface="Arial" panose="020B0604020202020204" pitchFamily="34" charset="0"/>
              <a:buChar char="•"/>
            </a:pPr>
            <a:r>
              <a:rPr lang="en-US" altLang="zh-CN" sz="2800" dirty="0"/>
              <a:t>2. We </a:t>
            </a:r>
            <a:r>
              <a:rPr lang="en-US" altLang="zh-CN" sz="2800" b="1" dirty="0"/>
              <a:t>propose a general framework </a:t>
            </a:r>
            <a:r>
              <a:rPr lang="en-US" altLang="zh-CN" sz="2800" dirty="0"/>
              <a:t>for cross-domain recommendation without sharing user-relevant data</a:t>
            </a:r>
          </a:p>
          <a:p>
            <a:pPr marL="742950" lvl="1" indent="-285750">
              <a:buFont typeface="Arial" panose="020B0604020202020204" pitchFamily="34" charset="0"/>
              <a:buChar char="•"/>
            </a:pPr>
            <a:endParaRPr lang="en-US" altLang="zh-CN" sz="2800" dirty="0"/>
          </a:p>
          <a:p>
            <a:pPr marL="742950" lvl="1" indent="-285750">
              <a:buFont typeface="Arial" panose="020B0604020202020204" pitchFamily="34" charset="0"/>
              <a:buChar char="•"/>
            </a:pPr>
            <a:r>
              <a:rPr lang="en-US" altLang="zh-CN" sz="2800" dirty="0"/>
              <a:t>3. We </a:t>
            </a:r>
            <a:r>
              <a:rPr lang="en-US" altLang="zh-CN" sz="2800" b="1" dirty="0"/>
              <a:t>develop an effective model for exploiting transferred item embeddings in the target domain</a:t>
            </a:r>
          </a:p>
        </p:txBody>
      </p:sp>
    </p:spTree>
    <p:extLst>
      <p:ext uri="{BB962C8B-B14F-4D97-AF65-F5344CB8AC3E}">
        <p14:creationId xmlns:p14="http://schemas.microsoft.com/office/powerpoint/2010/main" val="1266363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bldLvl="2"/>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标题 1">
            <a:extLst>
              <a:ext uri="{FF2B5EF4-FFF2-40B4-BE49-F238E27FC236}">
                <a16:creationId xmlns:a16="http://schemas.microsoft.com/office/drawing/2014/main" id="{EF8097EC-BB18-6E45-8A77-C55B572DA066}"/>
              </a:ext>
            </a:extLst>
          </p:cNvPr>
          <p:cNvSpPr txBox="1">
            <a:spLocks/>
          </p:cNvSpPr>
          <p:nvPr/>
        </p:nvSpPr>
        <p:spPr>
          <a:xfrm>
            <a:off x="1527313" y="2348539"/>
            <a:ext cx="6375124" cy="868451"/>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altLang="zh-CN" sz="4000" b="1">
                <a:solidFill>
                  <a:schemeClr val="accent5">
                    <a:lumMod val="75000"/>
                  </a:schemeClr>
                </a:solidFill>
                <a:latin typeface="+mn-lt"/>
              </a:rPr>
              <a:t>Thanks for listening!</a:t>
            </a:r>
            <a:br>
              <a:rPr lang="en-US" altLang="zh-CN" sz="4000" b="1">
                <a:solidFill>
                  <a:schemeClr val="accent5">
                    <a:lumMod val="75000"/>
                  </a:schemeClr>
                </a:solidFill>
                <a:latin typeface="+mn-lt"/>
              </a:rPr>
            </a:br>
            <a:endParaRPr lang="en-US" altLang="zh-CN" sz="4000" b="1" dirty="0">
              <a:solidFill>
                <a:schemeClr val="accent5">
                  <a:lumMod val="75000"/>
                </a:schemeClr>
              </a:solidFill>
              <a:latin typeface="+mn-lt"/>
            </a:endParaRPr>
          </a:p>
        </p:txBody>
      </p:sp>
      <p:sp>
        <p:nvSpPr>
          <p:cNvPr id="14" name="灯片编号占位符 6">
            <a:extLst>
              <a:ext uri="{FF2B5EF4-FFF2-40B4-BE49-F238E27FC236}">
                <a16:creationId xmlns:a16="http://schemas.microsoft.com/office/drawing/2014/main" id="{F54F824A-67AA-0946-88CB-B7CDADAEA36D}"/>
              </a:ext>
            </a:extLst>
          </p:cNvPr>
          <p:cNvSpPr>
            <a:spLocks noGrp="1"/>
          </p:cNvSpPr>
          <p:nvPr>
            <p:ph type="sldNum" sz="quarter" idx="12"/>
          </p:nvPr>
        </p:nvSpPr>
        <p:spPr>
          <a:xfrm>
            <a:off x="6457950" y="6356351"/>
            <a:ext cx="2057400" cy="365125"/>
          </a:xfr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BF648D4-87EC-4B0F-96CC-B2361512DBC1}" type="slidenum">
              <a:rPr kumimoji="0" lang="zh-CN" altLang="en-US" sz="2800" b="0" i="0" u="none" strike="noStrike" kern="1200" cap="none" spc="0" normalizeH="0" baseline="0" noProof="0" smtClean="0">
                <a:ln>
                  <a:noFill/>
                </a:ln>
                <a:solidFill>
                  <a:prstClr val="black">
                    <a:tint val="75000"/>
                  </a:prstClr>
                </a:solidFill>
                <a:effectLst/>
                <a:uLnTx/>
                <a:uFillTx/>
                <a:latin typeface="Calibri"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28</a:t>
            </a:fld>
            <a:endParaRPr kumimoji="0" lang="zh-CN" altLang="en-US" sz="2800" b="0" i="0" u="none" strike="noStrike" kern="1200" cap="none" spc="0" normalizeH="0" baseline="0" noProof="0">
              <a:ln>
                <a:noFill/>
              </a:ln>
              <a:solidFill>
                <a:prstClr val="black">
                  <a:tint val="75000"/>
                </a:prstClr>
              </a:solidFill>
              <a:effectLst/>
              <a:uLnTx/>
              <a:uFillTx/>
              <a:latin typeface="Calibri" panose="020F0502020204030204"/>
              <a:ea typeface="等线" panose="02010600030101010101" pitchFamily="2" charset="-122"/>
              <a:cs typeface="+mn-cs"/>
            </a:endParaRPr>
          </a:p>
        </p:txBody>
      </p:sp>
      <p:sp>
        <p:nvSpPr>
          <p:cNvPr id="15" name="标题 1">
            <a:extLst>
              <a:ext uri="{FF2B5EF4-FFF2-40B4-BE49-F238E27FC236}">
                <a16:creationId xmlns:a16="http://schemas.microsoft.com/office/drawing/2014/main" id="{657F083C-4644-2D48-B261-373912A4FF70}"/>
              </a:ext>
            </a:extLst>
          </p:cNvPr>
          <p:cNvSpPr txBox="1">
            <a:spLocks/>
          </p:cNvSpPr>
          <p:nvPr/>
        </p:nvSpPr>
        <p:spPr>
          <a:xfrm>
            <a:off x="0" y="5197474"/>
            <a:ext cx="9429750" cy="86845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sz="3200" b="1" i="1" dirty="0">
                <a:solidFill>
                  <a:schemeClr val="accent5">
                    <a:lumMod val="75000"/>
                  </a:schemeClr>
                </a:solidFill>
                <a:latin typeface="+mn-lt"/>
              </a:rPr>
              <a:t>We also have a Poster presentation this afternoon!  Place: Pacific Concourse </a:t>
            </a:r>
          </a:p>
          <a:p>
            <a:pPr algn="ctr"/>
            <a:r>
              <a:rPr lang="en-US" altLang="zh-CN" sz="3200" b="1" i="1" dirty="0">
                <a:solidFill>
                  <a:schemeClr val="accent5">
                    <a:lumMod val="75000"/>
                  </a:schemeClr>
                </a:solidFill>
                <a:latin typeface="+mn-lt"/>
              </a:rPr>
              <a:t>Time: 14:00-15:30</a:t>
            </a:r>
          </a:p>
        </p:txBody>
      </p:sp>
      <p:sp>
        <p:nvSpPr>
          <p:cNvPr id="16" name="Rectangle 15">
            <a:extLst>
              <a:ext uri="{FF2B5EF4-FFF2-40B4-BE49-F238E27FC236}">
                <a16:creationId xmlns:a16="http://schemas.microsoft.com/office/drawing/2014/main" id="{62EE460D-B9A0-1648-A93A-2742EB43612B}"/>
              </a:ext>
            </a:extLst>
          </p:cNvPr>
          <p:cNvSpPr/>
          <p:nvPr/>
        </p:nvSpPr>
        <p:spPr>
          <a:xfrm>
            <a:off x="1738400" y="3863240"/>
            <a:ext cx="5186006" cy="707886"/>
          </a:xfrm>
          <a:prstGeom prst="rect">
            <a:avLst/>
          </a:prstGeom>
        </p:spPr>
        <p:txBody>
          <a:bodyPr wrap="square">
            <a:spAutoFit/>
          </a:bodyPr>
          <a:lstStyle/>
          <a:p>
            <a:r>
              <a:rPr lang="en-US" altLang="zh-CN" sz="2000" b="1" dirty="0"/>
              <a:t>Contact: liyong07@tsinghua.edu.cn</a:t>
            </a:r>
          </a:p>
          <a:p>
            <a:r>
              <a:rPr lang="en-US" sz="2000" b="1" dirty="0"/>
              <a:t>Lab Info: http://</a:t>
            </a:r>
            <a:r>
              <a:rPr lang="en-US" sz="2000" b="1" dirty="0" err="1"/>
              <a:t>fi.ee.tsinghua.edu.cn</a:t>
            </a:r>
            <a:r>
              <a:rPr lang="en-US" sz="2000" b="1" dirty="0"/>
              <a:t>/~</a:t>
            </a:r>
            <a:r>
              <a:rPr lang="en-US" sz="2000" b="1" dirty="0" err="1"/>
              <a:t>liyong</a:t>
            </a:r>
            <a:endParaRPr lang="en-US" sz="2000" dirty="0"/>
          </a:p>
        </p:txBody>
      </p:sp>
      <p:pic>
        <p:nvPicPr>
          <p:cNvPr id="19" name="图片 32">
            <a:extLst>
              <a:ext uri="{FF2B5EF4-FFF2-40B4-BE49-F238E27FC236}">
                <a16:creationId xmlns:a16="http://schemas.microsoft.com/office/drawing/2014/main" id="{213C283B-0855-7746-AE74-F8EDB8B6873A}"/>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924406" y="3507416"/>
            <a:ext cx="1295276" cy="1284858"/>
          </a:xfrm>
          <a:prstGeom prst="rect">
            <a:avLst/>
          </a:prstGeom>
        </p:spPr>
      </p:pic>
    </p:spTree>
    <p:extLst>
      <p:ext uri="{BB962C8B-B14F-4D97-AF65-F5344CB8AC3E}">
        <p14:creationId xmlns:p14="http://schemas.microsoft.com/office/powerpoint/2010/main" val="17171893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867BDC3-A978-364D-A0F1-0EB019922626}"/>
              </a:ext>
            </a:extLst>
          </p:cNvPr>
          <p:cNvSpPr/>
          <p:nvPr/>
        </p:nvSpPr>
        <p:spPr>
          <a:xfrm>
            <a:off x="-471127" y="835238"/>
            <a:ext cx="10041847" cy="1384995"/>
          </a:xfrm>
          <a:prstGeom prst="rect">
            <a:avLst/>
          </a:prstGeom>
        </p:spPr>
        <p:txBody>
          <a:bodyPr wrap="square">
            <a:spAutoFit/>
          </a:bodyPr>
          <a:lstStyle/>
          <a:p>
            <a:pPr marL="742950" lvl="1" indent="-285750">
              <a:buFont typeface="Arial" panose="020B0604020202020204" pitchFamily="34" charset="0"/>
              <a:buChar char="•"/>
            </a:pPr>
            <a:r>
              <a:rPr lang="en-US" altLang="zh-CN" sz="2800" dirty="0"/>
              <a:t>A </a:t>
            </a:r>
            <a:r>
              <a:rPr lang="en-US" altLang="zh-CN" sz="2800" b="1" dirty="0">
                <a:solidFill>
                  <a:schemeClr val="accent1">
                    <a:lumMod val="75000"/>
                  </a:schemeClr>
                </a:solidFill>
                <a:ea typeface="华文楷体" panose="02010600040101010101" pitchFamily="2" charset="-122"/>
              </a:rPr>
              <a:t>common assumption </a:t>
            </a:r>
            <a:r>
              <a:rPr lang="en-US" altLang="zh-CN" sz="2800" dirty="0"/>
              <a:t>of existing approaches for CD-</a:t>
            </a:r>
            <a:r>
              <a:rPr lang="en-US" altLang="zh-CN" sz="2800" dirty="0" err="1"/>
              <a:t>RecSys</a:t>
            </a:r>
            <a:endParaRPr lang="en-US" altLang="zh-CN" sz="2800" dirty="0"/>
          </a:p>
          <a:p>
            <a:pPr marL="1200150" lvl="2" indent="-285750">
              <a:buFont typeface="Arial" panose="020B0604020202020204" pitchFamily="34" charset="0"/>
              <a:buChar char="•"/>
            </a:pPr>
            <a:r>
              <a:rPr lang="en-US" altLang="zh-CN" sz="2800" dirty="0"/>
              <a:t>User behavior data from the auxiliary domain can be</a:t>
            </a:r>
          </a:p>
          <a:p>
            <a:pPr lvl="2"/>
            <a:r>
              <a:rPr lang="en-US" altLang="zh-CN" sz="2800" dirty="0">
                <a:solidFill>
                  <a:srgbClr val="FF0000"/>
                </a:solidFill>
              </a:rPr>
              <a:t> </a:t>
            </a:r>
            <a:r>
              <a:rPr lang="en-US" altLang="zh-CN" sz="2800" b="1" dirty="0">
                <a:solidFill>
                  <a:schemeClr val="accent1">
                    <a:lumMod val="75000"/>
                  </a:schemeClr>
                </a:solidFill>
                <a:ea typeface="华文楷体" panose="02010600040101010101" pitchFamily="2" charset="-122"/>
              </a:rPr>
              <a:t>fully shared </a:t>
            </a:r>
            <a:r>
              <a:rPr lang="en-US" altLang="zh-CN" sz="2800" dirty="0"/>
              <a:t>to the target domain</a:t>
            </a:r>
          </a:p>
        </p:txBody>
      </p:sp>
      <p:sp>
        <p:nvSpPr>
          <p:cNvPr id="2" name="标题 1"/>
          <p:cNvSpPr>
            <a:spLocks noGrp="1"/>
          </p:cNvSpPr>
          <p:nvPr>
            <p:ph type="title"/>
          </p:nvPr>
        </p:nvSpPr>
        <p:spPr>
          <a:xfrm>
            <a:off x="0" y="-54592"/>
            <a:ext cx="10650388" cy="868451"/>
          </a:xfrm>
        </p:spPr>
        <p:txBody>
          <a:bodyPr>
            <a:noAutofit/>
          </a:bodyPr>
          <a:lstStyle/>
          <a:p>
            <a:r>
              <a:rPr lang="en-US" altLang="zh-CN" sz="3600" b="1" dirty="0">
                <a:solidFill>
                  <a:schemeClr val="accent5">
                    <a:lumMod val="75000"/>
                  </a:schemeClr>
                </a:solidFill>
                <a:latin typeface="+mn-lt"/>
              </a:rPr>
              <a:t>Background</a:t>
            </a:r>
          </a:p>
        </p:txBody>
      </p:sp>
      <p:sp>
        <p:nvSpPr>
          <p:cNvPr id="7" name="灯片编号占位符 6"/>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BF648D4-87EC-4B0F-96CC-B2361512DBC1}" type="slidenum">
              <a:rPr kumimoji="0" lang="zh-CN" altLang="en-US" sz="2800" b="0" i="0" u="none" strike="noStrike" kern="1200" cap="none" spc="0" normalizeH="0" baseline="0" noProof="0" smtClean="0">
                <a:ln>
                  <a:noFill/>
                </a:ln>
                <a:solidFill>
                  <a:prstClr val="black">
                    <a:tint val="75000"/>
                  </a:prstClr>
                </a:solidFill>
                <a:effectLst/>
                <a:uLnTx/>
                <a:uFillTx/>
                <a:latin typeface="Calibri"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3</a:t>
            </a:fld>
            <a:endParaRPr kumimoji="0" lang="zh-CN" altLang="en-US" sz="2800" b="0" i="0" u="none" strike="noStrike" kern="1200" cap="none" spc="0" normalizeH="0" baseline="0" noProof="0">
              <a:ln>
                <a:noFill/>
              </a:ln>
              <a:solidFill>
                <a:prstClr val="black">
                  <a:tint val="75000"/>
                </a:prstClr>
              </a:solidFill>
              <a:effectLst/>
              <a:uLnTx/>
              <a:uFillTx/>
              <a:latin typeface="Calibri" panose="020F0502020204030204"/>
              <a:ea typeface="等线" panose="02010600030101010101" pitchFamily="2" charset="-122"/>
              <a:cs typeface="+mn-cs"/>
            </a:endParaRPr>
          </a:p>
        </p:txBody>
      </p:sp>
      <p:sp>
        <p:nvSpPr>
          <p:cNvPr id="8" name="灯片编号占位符 6">
            <a:extLst>
              <a:ext uri="{FF2B5EF4-FFF2-40B4-BE49-F238E27FC236}">
                <a16:creationId xmlns:a16="http://schemas.microsoft.com/office/drawing/2014/main" id="{705DD2EF-485A-6642-BEB4-993E06653254}"/>
              </a:ext>
            </a:extLst>
          </p:cNvPr>
          <p:cNvSpPr txBox="1">
            <a:spLocks/>
          </p:cNvSpPr>
          <p:nvPr/>
        </p:nvSpPr>
        <p:spPr>
          <a:xfrm>
            <a:off x="6457950" y="6356351"/>
            <a:ext cx="2057400" cy="365125"/>
          </a:xfrm>
          <a:prstGeom prst="rect">
            <a:avLst/>
          </a:prstGeom>
        </p:spPr>
        <p:txBody>
          <a:bodyPr vert="horz" lIns="91440" tIns="45720" rIns="91440" bIns="45720" rtlCol="0" anchor="ctr"/>
          <a:lstStyle>
            <a:defPPr>
              <a:defRPr lang="en-US"/>
            </a:defPPr>
            <a:lvl1pPr marL="0" algn="r" defTabSz="914400" rtl="0" eaLnBrk="1" latinLnBrk="0" hangingPunct="1">
              <a:defRPr sz="28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fld id="{DBF648D4-87EC-4B0F-96CC-B2361512DBC1}" type="slidenum">
              <a:rPr lang="zh-CN" altLang="en-US" smtClean="0">
                <a:solidFill>
                  <a:prstClr val="black">
                    <a:tint val="75000"/>
                  </a:prstClr>
                </a:solidFill>
                <a:latin typeface="Calibri" panose="020F0502020204030204"/>
                <a:ea typeface="等线" panose="02010600030101010101" pitchFamily="2" charset="-122"/>
              </a:rPr>
              <a:pPr defTabSz="457200"/>
              <a:t>3</a:t>
            </a:fld>
            <a:endParaRPr lang="zh-CN" altLang="en-US">
              <a:solidFill>
                <a:prstClr val="black">
                  <a:tint val="75000"/>
                </a:prstClr>
              </a:solidFill>
              <a:latin typeface="Calibri" panose="020F0502020204030204"/>
              <a:ea typeface="等线" panose="02010600030101010101" pitchFamily="2" charset="-122"/>
            </a:endParaRPr>
          </a:p>
        </p:txBody>
      </p:sp>
      <p:pic>
        <p:nvPicPr>
          <p:cNvPr id="10" name="Picture 9">
            <a:extLst>
              <a:ext uri="{FF2B5EF4-FFF2-40B4-BE49-F238E27FC236}">
                <a16:creationId xmlns:a16="http://schemas.microsoft.com/office/drawing/2014/main" id="{8772BB5C-8742-814B-80F8-267783C8506B}"/>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2437" y="4700508"/>
            <a:ext cx="1224500" cy="1609343"/>
          </a:xfrm>
          <a:prstGeom prst="rect">
            <a:avLst/>
          </a:prstGeom>
        </p:spPr>
      </p:pic>
      <p:sp>
        <p:nvSpPr>
          <p:cNvPr id="11" name="Rectangle 10">
            <a:extLst>
              <a:ext uri="{FF2B5EF4-FFF2-40B4-BE49-F238E27FC236}">
                <a16:creationId xmlns:a16="http://schemas.microsoft.com/office/drawing/2014/main" id="{77BA55F7-9BE4-5844-84EF-064395CDFFF4}"/>
              </a:ext>
            </a:extLst>
          </p:cNvPr>
          <p:cNvSpPr/>
          <p:nvPr/>
        </p:nvSpPr>
        <p:spPr>
          <a:xfrm>
            <a:off x="3004912" y="5073534"/>
            <a:ext cx="6858000" cy="1384995"/>
          </a:xfrm>
          <a:prstGeom prst="rect">
            <a:avLst/>
          </a:prstGeom>
        </p:spPr>
        <p:txBody>
          <a:bodyPr wrap="square">
            <a:spAutoFit/>
          </a:bodyPr>
          <a:lstStyle/>
          <a:p>
            <a:pPr marL="742950" lvl="1" indent="-285750">
              <a:buFont typeface="Arial" panose="020B0604020202020204" pitchFamily="34" charset="0"/>
              <a:buChar char="•"/>
            </a:pPr>
            <a:r>
              <a:rPr lang="en-US" altLang="zh-CN" sz="2800" dirty="0"/>
              <a:t>Cons</a:t>
            </a:r>
          </a:p>
          <a:p>
            <a:pPr marL="1200150" lvl="2" indent="-285750">
              <a:buFont typeface="Arial" panose="020B0604020202020204" pitchFamily="34" charset="0"/>
              <a:buChar char="•"/>
            </a:pPr>
            <a:r>
              <a:rPr lang="en-US" altLang="zh-CN" sz="2800" dirty="0"/>
              <a:t>Risk of leaking user privacy</a:t>
            </a:r>
          </a:p>
          <a:p>
            <a:pPr marL="1200150" lvl="2" indent="-285750">
              <a:buFont typeface="Arial" panose="020B0604020202020204" pitchFamily="34" charset="0"/>
              <a:buChar char="•"/>
            </a:pPr>
            <a:r>
              <a:rPr lang="en-US" altLang="zh-CN" sz="2800" dirty="0"/>
              <a:t>Constraint of company policy</a:t>
            </a:r>
          </a:p>
        </p:txBody>
      </p:sp>
      <p:sp>
        <p:nvSpPr>
          <p:cNvPr id="12" name="Rectangle 11">
            <a:extLst>
              <a:ext uri="{FF2B5EF4-FFF2-40B4-BE49-F238E27FC236}">
                <a16:creationId xmlns:a16="http://schemas.microsoft.com/office/drawing/2014/main" id="{69DCE6C1-3D62-0948-B169-71AC5E889749}"/>
              </a:ext>
            </a:extLst>
          </p:cNvPr>
          <p:cNvSpPr/>
          <p:nvPr/>
        </p:nvSpPr>
        <p:spPr>
          <a:xfrm>
            <a:off x="346982" y="5618860"/>
            <a:ext cx="3362844" cy="584775"/>
          </a:xfrm>
          <a:prstGeom prst="rect">
            <a:avLst/>
          </a:prstGeom>
        </p:spPr>
        <p:txBody>
          <a:bodyPr wrap="none">
            <a:spAutoFit/>
          </a:bodyPr>
          <a:lstStyle/>
          <a:p>
            <a:pPr lvl="1"/>
            <a:r>
              <a:rPr lang="en-US" altLang="zh-CN" sz="3200" dirty="0">
                <a:solidFill>
                  <a:srgbClr val="FF0000"/>
                </a:solidFill>
              </a:rPr>
              <a:t>Is it reasonable?</a:t>
            </a:r>
          </a:p>
        </p:txBody>
      </p:sp>
      <p:grpSp>
        <p:nvGrpSpPr>
          <p:cNvPr id="21" name="Group 20">
            <a:extLst>
              <a:ext uri="{FF2B5EF4-FFF2-40B4-BE49-F238E27FC236}">
                <a16:creationId xmlns:a16="http://schemas.microsoft.com/office/drawing/2014/main" id="{9C4BC227-0D9B-5E41-9E4A-533B1CDFB4BF}"/>
              </a:ext>
            </a:extLst>
          </p:cNvPr>
          <p:cNvGrpSpPr/>
          <p:nvPr/>
        </p:nvGrpSpPr>
        <p:grpSpPr>
          <a:xfrm>
            <a:off x="43255" y="2373212"/>
            <a:ext cx="8862778" cy="2494829"/>
            <a:chOff x="43255" y="2373212"/>
            <a:chExt cx="8862778" cy="2494829"/>
          </a:xfrm>
        </p:grpSpPr>
        <p:sp>
          <p:nvSpPr>
            <p:cNvPr id="3" name="Can 2">
              <a:extLst>
                <a:ext uri="{FF2B5EF4-FFF2-40B4-BE49-F238E27FC236}">
                  <a16:creationId xmlns:a16="http://schemas.microsoft.com/office/drawing/2014/main" id="{DD49504B-CE35-9D4B-8FCE-1E2DDC469949}"/>
                </a:ext>
              </a:extLst>
            </p:cNvPr>
            <p:cNvSpPr/>
            <p:nvPr/>
          </p:nvSpPr>
          <p:spPr>
            <a:xfrm>
              <a:off x="1125748" y="2907430"/>
              <a:ext cx="670560" cy="751840"/>
            </a:xfrm>
            <a:prstGeom prst="can">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3">
                    <a:lumMod val="75000"/>
                  </a:schemeClr>
                </a:solidFill>
              </a:endParaRPr>
            </a:p>
          </p:txBody>
        </p:sp>
        <p:sp>
          <p:nvSpPr>
            <p:cNvPr id="40" name="Can 39">
              <a:extLst>
                <a:ext uri="{FF2B5EF4-FFF2-40B4-BE49-F238E27FC236}">
                  <a16:creationId xmlns:a16="http://schemas.microsoft.com/office/drawing/2014/main" id="{0F5088D3-C0B1-3543-9703-A3EAE4B4CE51}"/>
                </a:ext>
              </a:extLst>
            </p:cNvPr>
            <p:cNvSpPr/>
            <p:nvPr/>
          </p:nvSpPr>
          <p:spPr>
            <a:xfrm>
              <a:off x="4610646" y="3868577"/>
              <a:ext cx="670560" cy="751840"/>
            </a:xfrm>
            <a:prstGeom prst="can">
              <a:avLst/>
            </a:prstGeom>
            <a:solidFill>
              <a:schemeClr val="accent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A0BDDF54-D073-9742-8A25-C2BB9D98FECC}"/>
                </a:ext>
              </a:extLst>
            </p:cNvPr>
            <p:cNvSpPr/>
            <p:nvPr/>
          </p:nvSpPr>
          <p:spPr>
            <a:xfrm>
              <a:off x="6863550" y="3290271"/>
              <a:ext cx="1904449" cy="934720"/>
            </a:xfrm>
            <a:prstGeom prst="rect">
              <a:avLst/>
            </a:prstGeom>
            <a:no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accent2">
                      <a:lumMod val="50000"/>
                    </a:schemeClr>
                  </a:solidFill>
                </a:rPr>
                <a:t>Existing </a:t>
              </a:r>
            </a:p>
            <a:p>
              <a:pPr algn="ctr"/>
              <a:r>
                <a:rPr lang="en-US" sz="2800" dirty="0">
                  <a:solidFill>
                    <a:schemeClr val="accent2">
                      <a:lumMod val="50000"/>
                    </a:schemeClr>
                  </a:solidFill>
                </a:rPr>
                <a:t>approaches </a:t>
              </a:r>
            </a:p>
          </p:txBody>
        </p:sp>
        <p:cxnSp>
          <p:nvCxnSpPr>
            <p:cNvPr id="52" name="Straight Arrow Connector 51">
              <a:extLst>
                <a:ext uri="{FF2B5EF4-FFF2-40B4-BE49-F238E27FC236}">
                  <a16:creationId xmlns:a16="http://schemas.microsoft.com/office/drawing/2014/main" id="{2FA9E1AE-EFD6-8D41-9335-294B7B6A7213}"/>
                </a:ext>
              </a:extLst>
            </p:cNvPr>
            <p:cNvCxnSpPr>
              <a:cxnSpLocks/>
            </p:cNvCxnSpPr>
            <p:nvPr/>
          </p:nvCxnSpPr>
          <p:spPr>
            <a:xfrm>
              <a:off x="5438274" y="3182304"/>
              <a:ext cx="1325343" cy="238192"/>
            </a:xfrm>
            <a:prstGeom prst="straightConnector1">
              <a:avLst/>
            </a:prstGeom>
            <a:ln w="381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A1C723A9-7170-9C44-A7B8-CB94AD096682}"/>
                </a:ext>
              </a:extLst>
            </p:cNvPr>
            <p:cNvCxnSpPr>
              <a:cxnSpLocks/>
            </p:cNvCxnSpPr>
            <p:nvPr/>
          </p:nvCxnSpPr>
          <p:spPr>
            <a:xfrm flipV="1">
              <a:off x="5438274" y="3882344"/>
              <a:ext cx="1325343" cy="166841"/>
            </a:xfrm>
            <a:prstGeom prst="straightConnector1">
              <a:avLst/>
            </a:prstGeom>
            <a:ln w="381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3CA9FEF1-894B-C444-B7E3-7B4A563C41B6}"/>
                </a:ext>
              </a:extLst>
            </p:cNvPr>
            <p:cNvSpPr/>
            <p:nvPr/>
          </p:nvSpPr>
          <p:spPr>
            <a:xfrm>
              <a:off x="2337740" y="3261695"/>
              <a:ext cx="1768177" cy="461665"/>
            </a:xfrm>
            <a:prstGeom prst="rect">
              <a:avLst/>
            </a:prstGeom>
          </p:spPr>
          <p:txBody>
            <a:bodyPr wrap="none">
              <a:spAutoFit/>
            </a:bodyPr>
            <a:lstStyle/>
            <a:p>
              <a:pPr algn="ctr"/>
              <a:r>
                <a:rPr lang="en-US" altLang="zh-CN" sz="2400" dirty="0">
                  <a:solidFill>
                    <a:schemeClr val="accent5">
                      <a:lumMod val="75000"/>
                    </a:schemeClr>
                  </a:solidFill>
                </a:rPr>
                <a:t>Data Sharing</a:t>
              </a:r>
            </a:p>
          </p:txBody>
        </p:sp>
        <p:sp>
          <p:nvSpPr>
            <p:cNvPr id="13" name="Rectangle 12">
              <a:extLst>
                <a:ext uri="{FF2B5EF4-FFF2-40B4-BE49-F238E27FC236}">
                  <a16:creationId xmlns:a16="http://schemas.microsoft.com/office/drawing/2014/main" id="{7DA9528A-6904-5046-934D-329C0C2CA0F4}"/>
                </a:ext>
              </a:extLst>
            </p:cNvPr>
            <p:cNvSpPr/>
            <p:nvPr/>
          </p:nvSpPr>
          <p:spPr>
            <a:xfrm>
              <a:off x="135575" y="2420476"/>
              <a:ext cx="2947409" cy="523220"/>
            </a:xfrm>
            <a:prstGeom prst="rect">
              <a:avLst/>
            </a:prstGeom>
          </p:spPr>
          <p:txBody>
            <a:bodyPr wrap="none">
              <a:spAutoFit/>
            </a:bodyPr>
            <a:lstStyle/>
            <a:p>
              <a:pPr algn="ctr"/>
              <a:r>
                <a:rPr lang="en-US" altLang="zh-CN" sz="2800" dirty="0">
                  <a:solidFill>
                    <a:schemeClr val="accent5">
                      <a:lumMod val="75000"/>
                    </a:schemeClr>
                  </a:solidFill>
                </a:rPr>
                <a:t>User behavior data</a:t>
              </a:r>
            </a:p>
          </p:txBody>
        </p:sp>
        <p:sp>
          <p:nvSpPr>
            <p:cNvPr id="23" name="Rectangle 22">
              <a:extLst>
                <a:ext uri="{FF2B5EF4-FFF2-40B4-BE49-F238E27FC236}">
                  <a16:creationId xmlns:a16="http://schemas.microsoft.com/office/drawing/2014/main" id="{F9E10F9E-A8CC-5442-B4FE-7B180202D3F5}"/>
                </a:ext>
              </a:extLst>
            </p:cNvPr>
            <p:cNvSpPr/>
            <p:nvPr/>
          </p:nvSpPr>
          <p:spPr>
            <a:xfrm>
              <a:off x="43255" y="2373212"/>
              <a:ext cx="3094796" cy="2094568"/>
            </a:xfrm>
            <a:prstGeom prst="rect">
              <a:avLst/>
            </a:prstGeom>
            <a:noFill/>
            <a:ln w="19050" cap="flat" cmpd="sng" algn="ctr">
              <a:solidFill>
                <a:sysClr val="windowText" lastClr="000000"/>
              </a:solidFill>
              <a:prstDash val="sys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等线" panose="020F0502020204030204"/>
                <a:ea typeface="+mn-ea"/>
                <a:cs typeface="+mn-cs"/>
              </a:endParaRPr>
            </a:p>
          </p:txBody>
        </p:sp>
        <p:sp>
          <p:nvSpPr>
            <p:cNvPr id="24" name="Rectangle 23">
              <a:extLst>
                <a:ext uri="{FF2B5EF4-FFF2-40B4-BE49-F238E27FC236}">
                  <a16:creationId xmlns:a16="http://schemas.microsoft.com/office/drawing/2014/main" id="{43508789-2F46-C74B-B529-3E95C8B244EB}"/>
                </a:ext>
              </a:extLst>
            </p:cNvPr>
            <p:cNvSpPr/>
            <p:nvPr/>
          </p:nvSpPr>
          <p:spPr>
            <a:xfrm>
              <a:off x="3777796" y="2399400"/>
              <a:ext cx="5128237" cy="2445316"/>
            </a:xfrm>
            <a:prstGeom prst="rect">
              <a:avLst/>
            </a:prstGeom>
            <a:noFill/>
            <a:ln w="19050" cap="flat" cmpd="sng" algn="ctr">
              <a:solidFill>
                <a:sysClr val="windowText" lastClr="000000"/>
              </a:solidFill>
              <a:prstDash val="sys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等线" panose="020F0502020204030204"/>
                <a:ea typeface="+mn-ea"/>
                <a:cs typeface="+mn-cs"/>
              </a:endParaRPr>
            </a:p>
          </p:txBody>
        </p:sp>
        <p:sp>
          <p:nvSpPr>
            <p:cNvPr id="27" name="Can 26">
              <a:extLst>
                <a:ext uri="{FF2B5EF4-FFF2-40B4-BE49-F238E27FC236}">
                  <a16:creationId xmlns:a16="http://schemas.microsoft.com/office/drawing/2014/main" id="{C49F982A-72FB-9F4B-9367-DC2BB36F4AD4}"/>
                </a:ext>
              </a:extLst>
            </p:cNvPr>
            <p:cNvSpPr/>
            <p:nvPr/>
          </p:nvSpPr>
          <p:spPr>
            <a:xfrm>
              <a:off x="4600159" y="2895043"/>
              <a:ext cx="670560" cy="751840"/>
            </a:xfrm>
            <a:prstGeom prst="can">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3">
                    <a:lumMod val="75000"/>
                  </a:schemeClr>
                </a:solidFill>
              </a:endParaRPr>
            </a:p>
          </p:txBody>
        </p:sp>
        <p:cxnSp>
          <p:nvCxnSpPr>
            <p:cNvPr id="28" name="Straight Arrow Connector 27">
              <a:extLst>
                <a:ext uri="{FF2B5EF4-FFF2-40B4-BE49-F238E27FC236}">
                  <a16:creationId xmlns:a16="http://schemas.microsoft.com/office/drawing/2014/main" id="{98FCFC83-D28D-CD4F-AA86-5EECA50B9845}"/>
                </a:ext>
              </a:extLst>
            </p:cNvPr>
            <p:cNvCxnSpPr>
              <a:cxnSpLocks/>
            </p:cNvCxnSpPr>
            <p:nvPr/>
          </p:nvCxnSpPr>
          <p:spPr>
            <a:xfrm>
              <a:off x="1909810" y="3217625"/>
              <a:ext cx="2552315" cy="4483"/>
            </a:xfrm>
            <a:prstGeom prst="straightConnector1">
              <a:avLst/>
            </a:prstGeom>
            <a:ln w="381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EE8A3DD7-4F26-E346-AEF0-DC66F007D1A4}"/>
                </a:ext>
              </a:extLst>
            </p:cNvPr>
            <p:cNvSpPr/>
            <p:nvPr/>
          </p:nvSpPr>
          <p:spPr>
            <a:xfrm>
              <a:off x="3709826" y="2395973"/>
              <a:ext cx="2947409" cy="523220"/>
            </a:xfrm>
            <a:prstGeom prst="rect">
              <a:avLst/>
            </a:prstGeom>
          </p:spPr>
          <p:txBody>
            <a:bodyPr wrap="none">
              <a:spAutoFit/>
            </a:bodyPr>
            <a:lstStyle/>
            <a:p>
              <a:pPr algn="ctr"/>
              <a:r>
                <a:rPr lang="en-US" altLang="zh-CN" sz="2800" dirty="0">
                  <a:solidFill>
                    <a:schemeClr val="accent5">
                      <a:lumMod val="75000"/>
                    </a:schemeClr>
                  </a:solidFill>
                </a:rPr>
                <a:t>User behavior data</a:t>
              </a:r>
            </a:p>
          </p:txBody>
        </p:sp>
        <p:sp>
          <p:nvSpPr>
            <p:cNvPr id="34" name="TextBox 33">
              <a:extLst>
                <a:ext uri="{FF2B5EF4-FFF2-40B4-BE49-F238E27FC236}">
                  <a16:creationId xmlns:a16="http://schemas.microsoft.com/office/drawing/2014/main" id="{9417776F-635F-9344-8DF3-B7382378821B}"/>
                </a:ext>
              </a:extLst>
            </p:cNvPr>
            <p:cNvSpPr txBox="1"/>
            <p:nvPr/>
          </p:nvSpPr>
          <p:spPr>
            <a:xfrm>
              <a:off x="222512" y="3891998"/>
              <a:ext cx="2983509"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1" i="0" u="none" strike="noStrike" kern="0" cap="none" spc="0" normalizeH="0" baseline="0" noProof="0" dirty="0">
                  <a:ln>
                    <a:noFill/>
                  </a:ln>
                  <a:solidFill>
                    <a:schemeClr val="accent6">
                      <a:lumMod val="75000"/>
                    </a:schemeClr>
                  </a:solidFill>
                  <a:effectLst/>
                  <a:uLnTx/>
                  <a:uFillTx/>
                  <a:latin typeface="等线" panose="020F0502020204030204"/>
                </a:rPr>
                <a:t>Auxiliary Domain</a:t>
              </a:r>
            </a:p>
          </p:txBody>
        </p:sp>
        <p:sp>
          <p:nvSpPr>
            <p:cNvPr id="35" name="TextBox 34">
              <a:extLst>
                <a:ext uri="{FF2B5EF4-FFF2-40B4-BE49-F238E27FC236}">
                  <a16:creationId xmlns:a16="http://schemas.microsoft.com/office/drawing/2014/main" id="{5C78AAFF-8472-A74B-BD98-7A6E4B7BB5AF}"/>
                </a:ext>
              </a:extLst>
            </p:cNvPr>
            <p:cNvSpPr txBox="1"/>
            <p:nvPr/>
          </p:nvSpPr>
          <p:spPr>
            <a:xfrm>
              <a:off x="5885754" y="4344821"/>
              <a:ext cx="2622834"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1" i="0" u="none" strike="noStrike" kern="0" cap="none" spc="0" normalizeH="0" baseline="0" noProof="0" dirty="0">
                  <a:ln>
                    <a:noFill/>
                  </a:ln>
                  <a:solidFill>
                    <a:schemeClr val="accent2">
                      <a:lumMod val="50000"/>
                    </a:schemeClr>
                  </a:solidFill>
                  <a:effectLst/>
                  <a:uLnTx/>
                  <a:uFillTx/>
                  <a:latin typeface="等线" panose="020F0502020204030204"/>
                </a:rPr>
                <a:t>Target Domain</a:t>
              </a:r>
            </a:p>
          </p:txBody>
        </p:sp>
      </p:grpSp>
    </p:spTree>
    <p:extLst>
      <p:ext uri="{BB962C8B-B14F-4D97-AF65-F5344CB8AC3E}">
        <p14:creationId xmlns:p14="http://schemas.microsoft.com/office/powerpoint/2010/main" val="42767964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1" grpId="0"/>
      <p:bldP spid="1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54592"/>
            <a:ext cx="10650388" cy="868451"/>
          </a:xfrm>
        </p:spPr>
        <p:txBody>
          <a:bodyPr>
            <a:noAutofit/>
          </a:bodyPr>
          <a:lstStyle/>
          <a:p>
            <a:r>
              <a:rPr lang="en-US" altLang="zh-CN" sz="3600" b="1" dirty="0">
                <a:solidFill>
                  <a:schemeClr val="accent5">
                    <a:lumMod val="75000"/>
                  </a:schemeClr>
                </a:solidFill>
                <a:latin typeface="+mn-lt"/>
              </a:rPr>
              <a:t>Background</a:t>
            </a:r>
          </a:p>
        </p:txBody>
      </p:sp>
      <p:sp>
        <p:nvSpPr>
          <p:cNvPr id="6" name="Rectangle 5">
            <a:extLst>
              <a:ext uri="{FF2B5EF4-FFF2-40B4-BE49-F238E27FC236}">
                <a16:creationId xmlns:a16="http://schemas.microsoft.com/office/drawing/2014/main" id="{A867BDC3-A978-364D-A0F1-0EB019922626}"/>
              </a:ext>
            </a:extLst>
          </p:cNvPr>
          <p:cNvSpPr/>
          <p:nvPr/>
        </p:nvSpPr>
        <p:spPr>
          <a:xfrm>
            <a:off x="-289661" y="379633"/>
            <a:ext cx="10052007" cy="7848302"/>
          </a:xfrm>
          <a:prstGeom prst="rect">
            <a:avLst/>
          </a:prstGeom>
        </p:spPr>
        <p:txBody>
          <a:bodyPr wrap="square">
            <a:spAutoFit/>
          </a:bodyPr>
          <a:lstStyle/>
          <a:p>
            <a:pPr lvl="2"/>
            <a:r>
              <a:rPr lang="en-US" altLang="zh-CN" sz="2800" dirty="0"/>
              <a:t>	</a:t>
            </a:r>
          </a:p>
          <a:p>
            <a:pPr marL="742950" lvl="1" indent="-285750">
              <a:buFont typeface="Arial" panose="020B0604020202020204" pitchFamily="34" charset="0"/>
              <a:buChar char="•"/>
            </a:pPr>
            <a:r>
              <a:rPr lang="en-US" altLang="zh-CN" sz="2800" dirty="0">
                <a:solidFill>
                  <a:srgbClr val="FF0000"/>
                </a:solidFill>
              </a:rPr>
              <a:t>User-relevant data can not be shared across domains.</a:t>
            </a:r>
          </a:p>
          <a:p>
            <a:pPr marL="1200150" lvl="2" indent="-285750">
              <a:buFont typeface="Arial" panose="020B0604020202020204" pitchFamily="34" charset="0"/>
              <a:buChar char="•"/>
            </a:pPr>
            <a:endParaRPr lang="en-US" altLang="zh-CN" sz="2800" dirty="0"/>
          </a:p>
          <a:p>
            <a:pPr marL="742950" lvl="1" indent="-285750">
              <a:buFont typeface="Arial" panose="020B0604020202020204" pitchFamily="34" charset="0"/>
              <a:buChar char="•"/>
            </a:pPr>
            <a:r>
              <a:rPr lang="en-US" altLang="zh-CN" sz="2800" dirty="0"/>
              <a:t>Recap latent factor model (LFM) in </a:t>
            </a:r>
            <a:r>
              <a:rPr lang="en-US" altLang="zh-CN" sz="2800" dirty="0" err="1"/>
              <a:t>RecSys</a:t>
            </a:r>
            <a:endParaRPr lang="en-US" altLang="zh-CN" sz="2800" dirty="0"/>
          </a:p>
          <a:p>
            <a:pPr marL="1200150" lvl="2" indent="-285750">
              <a:buFont typeface="Arial" panose="020B0604020202020204" pitchFamily="34" charset="0"/>
              <a:buChar char="•"/>
            </a:pPr>
            <a:endParaRPr lang="en-US" altLang="zh-CN" sz="2800" dirty="0">
              <a:solidFill>
                <a:srgbClr val="FF0000"/>
              </a:solidFill>
            </a:endParaRPr>
          </a:p>
          <a:p>
            <a:pPr marL="1200150" lvl="2" indent="-285750">
              <a:buFont typeface="Arial" panose="020B0604020202020204" pitchFamily="34" charset="0"/>
              <a:buChar char="•"/>
            </a:pPr>
            <a:endParaRPr lang="en-US" altLang="zh-CN" sz="2800" dirty="0">
              <a:solidFill>
                <a:srgbClr val="FF0000"/>
              </a:solidFill>
            </a:endParaRPr>
          </a:p>
          <a:p>
            <a:pPr marL="1200150" lvl="2" indent="-285750">
              <a:buFont typeface="Arial" panose="020B0604020202020204" pitchFamily="34" charset="0"/>
              <a:buChar char="•"/>
            </a:pPr>
            <a:endParaRPr lang="en-US" altLang="zh-CN" sz="2800" dirty="0">
              <a:solidFill>
                <a:srgbClr val="FF0000"/>
              </a:solidFill>
            </a:endParaRPr>
          </a:p>
          <a:p>
            <a:pPr marL="1200150" lvl="2" indent="-285750">
              <a:buFont typeface="Arial" panose="020B0604020202020204" pitchFamily="34" charset="0"/>
              <a:buChar char="•"/>
            </a:pPr>
            <a:endParaRPr lang="en-US" altLang="zh-CN" sz="2800" dirty="0">
              <a:solidFill>
                <a:srgbClr val="FF0000"/>
              </a:solidFill>
            </a:endParaRPr>
          </a:p>
          <a:p>
            <a:pPr marL="1200150" lvl="2" indent="-285750">
              <a:buFont typeface="Arial" panose="020B0604020202020204" pitchFamily="34" charset="0"/>
              <a:buChar char="•"/>
            </a:pPr>
            <a:endParaRPr lang="en-US" altLang="zh-CN" sz="2800" dirty="0">
              <a:solidFill>
                <a:srgbClr val="FF0000"/>
              </a:solidFill>
            </a:endParaRPr>
          </a:p>
          <a:p>
            <a:pPr lvl="2"/>
            <a:endParaRPr lang="en-US" altLang="zh-CN" sz="2800" dirty="0">
              <a:solidFill>
                <a:srgbClr val="FF0000"/>
              </a:solidFill>
            </a:endParaRPr>
          </a:p>
          <a:p>
            <a:pPr lvl="1"/>
            <a:endParaRPr lang="en-US" altLang="zh-CN" sz="2800" dirty="0">
              <a:solidFill>
                <a:srgbClr val="FF0000"/>
              </a:solidFill>
            </a:endParaRPr>
          </a:p>
          <a:p>
            <a:pPr lvl="1"/>
            <a:endParaRPr lang="en-US" altLang="zh-CN" sz="2800" dirty="0">
              <a:solidFill>
                <a:srgbClr val="FF0000"/>
              </a:solidFill>
            </a:endParaRPr>
          </a:p>
          <a:p>
            <a:pPr marL="742950" lvl="1" indent="-285750">
              <a:buFont typeface="Arial" panose="020B0604020202020204" pitchFamily="34" charset="0"/>
              <a:buChar char="•"/>
            </a:pPr>
            <a:endParaRPr lang="en-US" altLang="zh-CN" sz="2800" dirty="0">
              <a:solidFill>
                <a:srgbClr val="FF0000"/>
              </a:solidFill>
            </a:endParaRPr>
          </a:p>
          <a:p>
            <a:pPr marL="742950" lvl="1" indent="-285750">
              <a:buFont typeface="Arial" panose="020B0604020202020204" pitchFamily="34" charset="0"/>
              <a:buChar char="•"/>
            </a:pPr>
            <a:r>
              <a:rPr lang="en-US" altLang="zh-CN" sz="2800" dirty="0">
                <a:solidFill>
                  <a:srgbClr val="FF0000"/>
                </a:solidFill>
              </a:rPr>
              <a:t>Only</a:t>
            </a:r>
            <a:r>
              <a:rPr lang="zh-CN" altLang="en-US" sz="2800" dirty="0">
                <a:solidFill>
                  <a:srgbClr val="FF0000"/>
                </a:solidFill>
              </a:rPr>
              <a:t> </a:t>
            </a:r>
            <a:r>
              <a:rPr lang="en-US" altLang="zh-CN" sz="2800" dirty="0">
                <a:solidFill>
                  <a:srgbClr val="FF0000"/>
                </a:solidFill>
              </a:rPr>
              <a:t>item embeddings can be transferred across domains</a:t>
            </a:r>
          </a:p>
          <a:p>
            <a:pPr marL="742950" lvl="1" indent="-285750">
              <a:buFont typeface="Arial" panose="020B0604020202020204" pitchFamily="34" charset="0"/>
              <a:buChar char="•"/>
            </a:pPr>
            <a:endParaRPr lang="en-US" altLang="zh-CN" sz="2800" dirty="0"/>
          </a:p>
          <a:p>
            <a:pPr marL="742950" lvl="1" indent="-285750">
              <a:buFont typeface="Arial" panose="020B0604020202020204" pitchFamily="34" charset="0"/>
              <a:buChar char="•"/>
            </a:pPr>
            <a:endParaRPr lang="en-US" altLang="zh-CN" sz="2800" dirty="0"/>
          </a:p>
          <a:p>
            <a:pPr marL="742950" lvl="1" indent="-285750">
              <a:buFont typeface="Arial" panose="020B0604020202020204" pitchFamily="34" charset="0"/>
              <a:buChar char="•"/>
            </a:pPr>
            <a:endParaRPr lang="en-US" altLang="zh-CN" sz="2800" dirty="0"/>
          </a:p>
          <a:p>
            <a:pPr marL="742950" lvl="1" indent="-285750">
              <a:buFont typeface="Arial" panose="020B0604020202020204" pitchFamily="34" charset="0"/>
              <a:buChar char="•"/>
            </a:pPr>
            <a:endParaRPr lang="en-US" altLang="zh-CN" sz="2800" dirty="0"/>
          </a:p>
        </p:txBody>
      </p:sp>
      <p:sp>
        <p:nvSpPr>
          <p:cNvPr id="8" name="灯片编号占位符 6">
            <a:extLst>
              <a:ext uri="{FF2B5EF4-FFF2-40B4-BE49-F238E27FC236}">
                <a16:creationId xmlns:a16="http://schemas.microsoft.com/office/drawing/2014/main" id="{705DD2EF-485A-6642-BEB4-993E06653254}"/>
              </a:ext>
            </a:extLst>
          </p:cNvPr>
          <p:cNvSpPr txBox="1">
            <a:spLocks/>
          </p:cNvSpPr>
          <p:nvPr/>
        </p:nvSpPr>
        <p:spPr>
          <a:xfrm>
            <a:off x="6457950" y="6356351"/>
            <a:ext cx="2057400" cy="365125"/>
          </a:xfrm>
          <a:prstGeom prst="rect">
            <a:avLst/>
          </a:prstGeom>
        </p:spPr>
        <p:txBody>
          <a:bodyPr vert="horz" lIns="91440" tIns="45720" rIns="91440" bIns="45720" rtlCol="0" anchor="ctr"/>
          <a:lstStyle>
            <a:defPPr>
              <a:defRPr lang="en-US"/>
            </a:defPPr>
            <a:lvl1pPr marL="0" algn="r" defTabSz="914400" rtl="0" eaLnBrk="1" latinLnBrk="0" hangingPunct="1">
              <a:defRPr sz="28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fld id="{DBF648D4-87EC-4B0F-96CC-B2361512DBC1}" type="slidenum">
              <a:rPr lang="zh-CN" altLang="en-US" smtClean="0">
                <a:solidFill>
                  <a:prstClr val="black">
                    <a:tint val="75000"/>
                  </a:prstClr>
                </a:solidFill>
                <a:latin typeface="Calibri" panose="020F0502020204030204"/>
                <a:ea typeface="等线" panose="02010600030101010101" pitchFamily="2" charset="-122"/>
              </a:rPr>
              <a:pPr defTabSz="457200"/>
              <a:t>4</a:t>
            </a:fld>
            <a:endParaRPr lang="zh-CN" altLang="en-US">
              <a:solidFill>
                <a:prstClr val="black">
                  <a:tint val="75000"/>
                </a:prstClr>
              </a:solidFill>
              <a:latin typeface="Calibri" panose="020F0502020204030204"/>
              <a:ea typeface="等线" panose="02010600030101010101" pitchFamily="2" charset="-122"/>
            </a:endParaRPr>
          </a:p>
        </p:txBody>
      </p:sp>
      <p:graphicFrame>
        <p:nvGraphicFramePr>
          <p:cNvPr id="17" name="表格 3">
            <a:extLst>
              <a:ext uri="{FF2B5EF4-FFF2-40B4-BE49-F238E27FC236}">
                <a16:creationId xmlns:a16="http://schemas.microsoft.com/office/drawing/2014/main" id="{85E2FA07-931E-0842-A98A-E81D743D3A6B}"/>
              </a:ext>
            </a:extLst>
          </p:cNvPr>
          <p:cNvGraphicFramePr>
            <a:graphicFrameLocks noGrp="1"/>
          </p:cNvGraphicFramePr>
          <p:nvPr>
            <p:extLst>
              <p:ext uri="{D42A27DB-BD31-4B8C-83A1-F6EECF244321}">
                <p14:modId xmlns:p14="http://schemas.microsoft.com/office/powerpoint/2010/main" val="3163935121"/>
              </p:ext>
            </p:extLst>
          </p:nvPr>
        </p:nvGraphicFramePr>
        <p:xfrm>
          <a:off x="707689" y="3190061"/>
          <a:ext cx="1762944" cy="1627054"/>
        </p:xfrm>
        <a:graphic>
          <a:graphicData uri="http://schemas.openxmlformats.org/drawingml/2006/table">
            <a:tbl>
              <a:tblPr firstRow="1" bandRow="1"/>
              <a:tblGrid>
                <a:gridCol w="440736">
                  <a:extLst>
                    <a:ext uri="{9D8B030D-6E8A-4147-A177-3AD203B41FA5}">
                      <a16:colId xmlns:a16="http://schemas.microsoft.com/office/drawing/2014/main" val="20000"/>
                    </a:ext>
                  </a:extLst>
                </a:gridCol>
                <a:gridCol w="440736">
                  <a:extLst>
                    <a:ext uri="{9D8B030D-6E8A-4147-A177-3AD203B41FA5}">
                      <a16:colId xmlns:a16="http://schemas.microsoft.com/office/drawing/2014/main" val="20001"/>
                    </a:ext>
                  </a:extLst>
                </a:gridCol>
                <a:gridCol w="440736">
                  <a:extLst>
                    <a:ext uri="{9D8B030D-6E8A-4147-A177-3AD203B41FA5}">
                      <a16:colId xmlns:a16="http://schemas.microsoft.com/office/drawing/2014/main" val="20002"/>
                    </a:ext>
                  </a:extLst>
                </a:gridCol>
                <a:gridCol w="440736">
                  <a:extLst>
                    <a:ext uri="{9D8B030D-6E8A-4147-A177-3AD203B41FA5}">
                      <a16:colId xmlns:a16="http://schemas.microsoft.com/office/drawing/2014/main" val="20003"/>
                    </a:ext>
                  </a:extLst>
                </a:gridCol>
              </a:tblGrid>
              <a:tr h="367804">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dirty="0">
                          <a:solidFill>
                            <a:schemeClr val="tx1"/>
                          </a:solidFill>
                        </a:rPr>
                        <a:t>1</a:t>
                      </a: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dirty="0">
                          <a:solidFill>
                            <a:srgbClr val="245794"/>
                          </a:solidFill>
                        </a:rPr>
                        <a:t>0</a:t>
                      </a: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dirty="0">
                          <a:solidFill>
                            <a:srgbClr val="245794"/>
                          </a:solidFill>
                        </a:rPr>
                        <a:t>0</a:t>
                      </a: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dirty="0">
                          <a:solidFill>
                            <a:schemeClr val="tx1"/>
                          </a:solidFill>
                        </a:rPr>
                        <a:t>1</a:t>
                      </a: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419750">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dirty="0">
                          <a:solidFill>
                            <a:srgbClr val="245794"/>
                          </a:solidFill>
                        </a:rPr>
                        <a:t>0</a:t>
                      </a: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dirty="0">
                          <a:solidFill>
                            <a:schemeClr val="tx1"/>
                          </a:solidFill>
                        </a:rPr>
                        <a:t>1</a:t>
                      </a: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dirty="0">
                          <a:solidFill>
                            <a:srgbClr val="245794"/>
                          </a:solidFill>
                        </a:rPr>
                        <a:t>0</a:t>
                      </a: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dirty="0">
                          <a:solidFill>
                            <a:srgbClr val="245794"/>
                          </a:solidFill>
                        </a:rPr>
                        <a:t>0</a:t>
                      </a: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419750">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dirty="0">
                          <a:solidFill>
                            <a:schemeClr val="tx1"/>
                          </a:solidFill>
                        </a:rPr>
                        <a:t>1</a:t>
                      </a: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dirty="0">
                          <a:solidFill>
                            <a:schemeClr val="tx1"/>
                          </a:solidFill>
                        </a:rPr>
                        <a:t>1</a:t>
                      </a: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dirty="0">
                          <a:solidFill>
                            <a:srgbClr val="245794"/>
                          </a:solidFill>
                        </a:rPr>
                        <a:t>0</a:t>
                      </a: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dirty="0">
                          <a:solidFill>
                            <a:srgbClr val="245794"/>
                          </a:solidFill>
                        </a:rPr>
                        <a:t>0</a:t>
                      </a: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419750">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dirty="0">
                          <a:solidFill>
                            <a:schemeClr val="tx1"/>
                          </a:solidFill>
                        </a:rPr>
                        <a:t>1</a:t>
                      </a: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dirty="0">
                          <a:solidFill>
                            <a:srgbClr val="245794"/>
                          </a:solidFill>
                        </a:rPr>
                        <a:t>0</a:t>
                      </a: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dirty="0">
                          <a:solidFill>
                            <a:srgbClr val="245794"/>
                          </a:solidFill>
                        </a:rPr>
                        <a:t>0</a:t>
                      </a: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dirty="0">
                          <a:solidFill>
                            <a:schemeClr val="tx1"/>
                          </a:solidFill>
                        </a:rPr>
                        <a:t>1</a:t>
                      </a: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bl>
          </a:graphicData>
        </a:graphic>
      </p:graphicFrame>
      <p:sp>
        <p:nvSpPr>
          <p:cNvPr id="18" name="文本框 4">
            <a:extLst>
              <a:ext uri="{FF2B5EF4-FFF2-40B4-BE49-F238E27FC236}">
                <a16:creationId xmlns:a16="http://schemas.microsoft.com/office/drawing/2014/main" id="{01106ECB-99AB-244B-B864-A306BB6E5261}"/>
              </a:ext>
            </a:extLst>
          </p:cNvPr>
          <p:cNvSpPr txBox="1"/>
          <p:nvPr/>
        </p:nvSpPr>
        <p:spPr>
          <a:xfrm>
            <a:off x="434072" y="4828361"/>
            <a:ext cx="22917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245794"/>
                </a:solidFill>
                <a:effectLst/>
                <a:uLnTx/>
                <a:uFillTx/>
              </a:rPr>
              <a:t>0/1 Interaction matrix</a:t>
            </a:r>
          </a:p>
        </p:txBody>
      </p:sp>
      <p:sp>
        <p:nvSpPr>
          <p:cNvPr id="19" name="文本框 5">
            <a:extLst>
              <a:ext uri="{FF2B5EF4-FFF2-40B4-BE49-F238E27FC236}">
                <a16:creationId xmlns:a16="http://schemas.microsoft.com/office/drawing/2014/main" id="{7491524D-603F-7142-B65E-72ADF0C479FA}"/>
              </a:ext>
            </a:extLst>
          </p:cNvPr>
          <p:cNvSpPr txBox="1"/>
          <p:nvPr/>
        </p:nvSpPr>
        <p:spPr>
          <a:xfrm>
            <a:off x="-57572" y="3733641"/>
            <a:ext cx="74578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prstClr val="black"/>
                </a:solidFill>
                <a:effectLst/>
                <a:uLnTx/>
                <a:uFillTx/>
              </a:rPr>
              <a:t>users</a:t>
            </a:r>
            <a:endParaRPr kumimoji="0" lang="en-US" sz="1800" b="1" i="0" u="none" strike="noStrike" kern="0" cap="none" spc="0" normalizeH="0" baseline="0" noProof="0" dirty="0">
              <a:ln>
                <a:noFill/>
              </a:ln>
              <a:solidFill>
                <a:prstClr val="black"/>
              </a:solidFill>
              <a:effectLst/>
              <a:uLnTx/>
              <a:uFillTx/>
            </a:endParaRPr>
          </a:p>
        </p:txBody>
      </p:sp>
      <p:sp>
        <p:nvSpPr>
          <p:cNvPr id="20" name="文本框 6">
            <a:extLst>
              <a:ext uri="{FF2B5EF4-FFF2-40B4-BE49-F238E27FC236}">
                <a16:creationId xmlns:a16="http://schemas.microsoft.com/office/drawing/2014/main" id="{ACF0CFF2-560B-4343-BD9D-2044E9DB0475}"/>
              </a:ext>
            </a:extLst>
          </p:cNvPr>
          <p:cNvSpPr txBox="1"/>
          <p:nvPr/>
        </p:nvSpPr>
        <p:spPr>
          <a:xfrm>
            <a:off x="1250735" y="2832669"/>
            <a:ext cx="77303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prstClr val="black"/>
                </a:solidFill>
                <a:effectLst/>
                <a:uLnTx/>
                <a:uFillTx/>
              </a:rPr>
              <a:t>items</a:t>
            </a:r>
            <a:endParaRPr kumimoji="0" lang="en-US" sz="1800" b="1" i="0" u="none" strike="noStrike" kern="0" cap="none" spc="0" normalizeH="0" baseline="0" noProof="0" dirty="0">
              <a:ln>
                <a:noFill/>
              </a:ln>
              <a:solidFill>
                <a:prstClr val="black"/>
              </a:solidFill>
              <a:effectLst/>
              <a:uLnTx/>
              <a:uFillTx/>
            </a:endParaRPr>
          </a:p>
        </p:txBody>
      </p:sp>
      <p:sp>
        <p:nvSpPr>
          <p:cNvPr id="23" name="文本框 15">
            <a:extLst>
              <a:ext uri="{FF2B5EF4-FFF2-40B4-BE49-F238E27FC236}">
                <a16:creationId xmlns:a16="http://schemas.microsoft.com/office/drawing/2014/main" id="{8C312E0D-C7C4-014F-872B-AE93A2BFE882}"/>
              </a:ext>
            </a:extLst>
          </p:cNvPr>
          <p:cNvSpPr txBox="1"/>
          <p:nvPr/>
        </p:nvSpPr>
        <p:spPr>
          <a:xfrm>
            <a:off x="3925846" y="3125542"/>
            <a:ext cx="5064207"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rPr>
              <a:t>Learn latent vector for each user, item</a:t>
            </a:r>
          </a:p>
        </p:txBody>
      </p:sp>
      <p:pic>
        <p:nvPicPr>
          <p:cNvPr id="24" name="Shape 107">
            <a:extLst>
              <a:ext uri="{FF2B5EF4-FFF2-40B4-BE49-F238E27FC236}">
                <a16:creationId xmlns:a16="http://schemas.microsoft.com/office/drawing/2014/main" id="{6B6BE6E9-A4F6-3249-A353-F41D8B75B7D4}"/>
              </a:ext>
            </a:extLst>
          </p:cNvPr>
          <p:cNvPicPr preferRelativeResize="0">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734195" y="3935670"/>
            <a:ext cx="2004296" cy="12382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4" name="Straight Arrow Connector 3">
            <a:extLst>
              <a:ext uri="{FF2B5EF4-FFF2-40B4-BE49-F238E27FC236}">
                <a16:creationId xmlns:a16="http://schemas.microsoft.com/office/drawing/2014/main" id="{289CDD5D-7CF8-8847-A75A-48F6594C51D4}"/>
              </a:ext>
            </a:extLst>
          </p:cNvPr>
          <p:cNvCxnSpPr>
            <a:cxnSpLocks/>
          </p:cNvCxnSpPr>
          <p:nvPr/>
        </p:nvCxnSpPr>
        <p:spPr>
          <a:xfrm>
            <a:off x="2591344" y="4051274"/>
            <a:ext cx="1117600" cy="0"/>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A41A774B-3E42-AE47-BB35-2744E61A9F5A}"/>
              </a:ext>
            </a:extLst>
          </p:cNvPr>
          <p:cNvSpPr/>
          <p:nvPr/>
        </p:nvSpPr>
        <p:spPr>
          <a:xfrm>
            <a:off x="2781445" y="3531659"/>
            <a:ext cx="808235" cy="523220"/>
          </a:xfrm>
          <a:prstGeom prst="rect">
            <a:avLst/>
          </a:prstGeom>
        </p:spPr>
        <p:txBody>
          <a:bodyPr wrap="none">
            <a:spAutoFit/>
          </a:bodyPr>
          <a:lstStyle/>
          <a:p>
            <a:r>
              <a:rPr lang="en-US" altLang="zh-CN" sz="2800" dirty="0">
                <a:solidFill>
                  <a:prstClr val="black"/>
                </a:solidFill>
              </a:rPr>
              <a:t>LFM</a:t>
            </a:r>
            <a:endParaRPr lang="en-US" dirty="0"/>
          </a:p>
        </p:txBody>
      </p:sp>
      <p:sp>
        <p:nvSpPr>
          <p:cNvPr id="3" name="Rectangle 2">
            <a:extLst>
              <a:ext uri="{FF2B5EF4-FFF2-40B4-BE49-F238E27FC236}">
                <a16:creationId xmlns:a16="http://schemas.microsoft.com/office/drawing/2014/main" id="{AAA5B5BA-9CD0-0C40-8EF3-AAAF3CD24A57}"/>
              </a:ext>
            </a:extLst>
          </p:cNvPr>
          <p:cNvSpPr/>
          <p:nvPr/>
        </p:nvSpPr>
        <p:spPr>
          <a:xfrm>
            <a:off x="5810325" y="4198805"/>
            <a:ext cx="1873141" cy="461665"/>
          </a:xfrm>
          <a:prstGeom prst="rect">
            <a:avLst/>
          </a:prstGeom>
        </p:spPr>
        <p:txBody>
          <a:bodyPr wrap="none">
            <a:spAutoFit/>
          </a:bodyPr>
          <a:lstStyle/>
          <a:p>
            <a:r>
              <a:rPr lang="en-US" altLang="zh-CN" sz="2400" dirty="0">
                <a:solidFill>
                  <a:srgbClr val="FF0000"/>
                </a:solidFill>
              </a:rPr>
              <a:t>User-relevant</a:t>
            </a:r>
            <a:endParaRPr lang="en-US" sz="2400" dirty="0"/>
          </a:p>
        </p:txBody>
      </p:sp>
      <p:sp>
        <p:nvSpPr>
          <p:cNvPr id="15" name="Rectangle 14">
            <a:extLst>
              <a:ext uri="{FF2B5EF4-FFF2-40B4-BE49-F238E27FC236}">
                <a16:creationId xmlns:a16="http://schemas.microsoft.com/office/drawing/2014/main" id="{30A17AE8-2180-7244-AD2B-1D06E1537B57}"/>
              </a:ext>
            </a:extLst>
          </p:cNvPr>
          <p:cNvSpPr/>
          <p:nvPr/>
        </p:nvSpPr>
        <p:spPr>
          <a:xfrm>
            <a:off x="5738491" y="4736028"/>
            <a:ext cx="2405338" cy="461665"/>
          </a:xfrm>
          <a:prstGeom prst="rect">
            <a:avLst/>
          </a:prstGeom>
        </p:spPr>
        <p:txBody>
          <a:bodyPr wrap="none">
            <a:spAutoFit/>
          </a:bodyPr>
          <a:lstStyle/>
          <a:p>
            <a:r>
              <a:rPr lang="en-US" altLang="zh-CN" sz="2400" dirty="0">
                <a:solidFill>
                  <a:srgbClr val="FF0000"/>
                </a:solidFill>
              </a:rPr>
              <a:t>Not User-relevant</a:t>
            </a:r>
            <a:endParaRPr lang="en-US" sz="2400" dirty="0"/>
          </a:p>
        </p:txBody>
      </p:sp>
      <p:pic>
        <p:nvPicPr>
          <p:cNvPr id="9" name="Picture 8">
            <a:extLst>
              <a:ext uri="{FF2B5EF4-FFF2-40B4-BE49-F238E27FC236}">
                <a16:creationId xmlns:a16="http://schemas.microsoft.com/office/drawing/2014/main" id="{CAA04114-D63D-8246-BAD8-5352106FD9E1}"/>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232496" y="4783555"/>
            <a:ext cx="565707" cy="565707"/>
          </a:xfrm>
          <a:prstGeom prst="rect">
            <a:avLst/>
          </a:prstGeom>
        </p:spPr>
      </p:pic>
      <p:pic>
        <p:nvPicPr>
          <p:cNvPr id="10" name="Picture 9">
            <a:extLst>
              <a:ext uri="{FF2B5EF4-FFF2-40B4-BE49-F238E27FC236}">
                <a16:creationId xmlns:a16="http://schemas.microsoft.com/office/drawing/2014/main" id="{1AEC1654-9486-054C-87F9-A6F80F44F7BC}"/>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223891" y="4069840"/>
            <a:ext cx="567560" cy="567560"/>
          </a:xfrm>
          <a:prstGeom prst="rect">
            <a:avLst/>
          </a:prstGeom>
        </p:spPr>
      </p:pic>
    </p:spTree>
    <p:extLst>
      <p:ext uri="{BB962C8B-B14F-4D97-AF65-F5344CB8AC3E}">
        <p14:creationId xmlns:p14="http://schemas.microsoft.com/office/powerpoint/2010/main" val="3132165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0" grpId="0"/>
      <p:bldP spid="23" grpId="0"/>
      <p:bldP spid="5" grpId="0"/>
      <p:bldP spid="3" grpId="0"/>
      <p:bldP spid="1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54592"/>
            <a:ext cx="10650388" cy="868451"/>
          </a:xfrm>
        </p:spPr>
        <p:txBody>
          <a:bodyPr>
            <a:noAutofit/>
          </a:bodyPr>
          <a:lstStyle/>
          <a:p>
            <a:r>
              <a:rPr lang="en-US" altLang="zh-CN" sz="3600" b="1" dirty="0">
                <a:solidFill>
                  <a:schemeClr val="accent5">
                    <a:lumMod val="75000"/>
                  </a:schemeClr>
                </a:solidFill>
                <a:latin typeface="+mn-lt"/>
              </a:rPr>
              <a:t>System Framework</a:t>
            </a:r>
          </a:p>
        </p:txBody>
      </p:sp>
      <p:sp>
        <p:nvSpPr>
          <p:cNvPr id="7" name="灯片编号占位符 6"/>
          <p:cNvSpPr>
            <a:spLocks noGrp="1"/>
          </p:cNvSpPr>
          <p:nvPr>
            <p:ph type="sldNum" sz="quarter" idx="12"/>
          </p:nvPr>
        </p:nvSpPr>
        <p:spPr>
          <a:xfrm>
            <a:off x="6457950" y="6356351"/>
            <a:ext cx="2057400" cy="365125"/>
          </a:xfr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BF648D4-87EC-4B0F-96CC-B2361512DBC1}" type="slidenum">
              <a:rPr kumimoji="0" lang="zh-CN" altLang="en-US" sz="2800" b="0" i="0" u="none" strike="noStrike" kern="1200" cap="none" spc="0" normalizeH="0" baseline="0" noProof="0" smtClean="0">
                <a:ln>
                  <a:noFill/>
                </a:ln>
                <a:solidFill>
                  <a:prstClr val="black">
                    <a:tint val="75000"/>
                  </a:prstClr>
                </a:solidFill>
                <a:effectLst/>
                <a:uLnTx/>
                <a:uFillTx/>
                <a:latin typeface="Calibri"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5</a:t>
            </a:fld>
            <a:endParaRPr kumimoji="0" lang="zh-CN" altLang="en-US" sz="2800" b="0" i="0" u="none" strike="noStrike" kern="1200" cap="none" spc="0" normalizeH="0" baseline="0" noProof="0">
              <a:ln>
                <a:noFill/>
              </a:ln>
              <a:solidFill>
                <a:prstClr val="black">
                  <a:tint val="75000"/>
                </a:prstClr>
              </a:solidFill>
              <a:effectLst/>
              <a:uLnTx/>
              <a:uFillTx/>
              <a:latin typeface="Calibri" panose="020F0502020204030204"/>
              <a:ea typeface="等线" panose="02010600030101010101" pitchFamily="2" charset="-122"/>
              <a:cs typeface="+mn-cs"/>
            </a:endParaRPr>
          </a:p>
        </p:txBody>
      </p:sp>
      <p:sp>
        <p:nvSpPr>
          <p:cNvPr id="8" name="灯片编号占位符 6">
            <a:extLst>
              <a:ext uri="{FF2B5EF4-FFF2-40B4-BE49-F238E27FC236}">
                <a16:creationId xmlns:a16="http://schemas.microsoft.com/office/drawing/2014/main" id="{705DD2EF-485A-6642-BEB4-993E06653254}"/>
              </a:ext>
            </a:extLst>
          </p:cNvPr>
          <p:cNvSpPr txBox="1">
            <a:spLocks/>
          </p:cNvSpPr>
          <p:nvPr/>
        </p:nvSpPr>
        <p:spPr>
          <a:xfrm>
            <a:off x="6457950" y="6356351"/>
            <a:ext cx="2057400" cy="365125"/>
          </a:xfrm>
          <a:prstGeom prst="rect">
            <a:avLst/>
          </a:prstGeom>
        </p:spPr>
        <p:txBody>
          <a:bodyPr vert="horz" lIns="91440" tIns="45720" rIns="91440" bIns="45720" rtlCol="0" anchor="ctr"/>
          <a:lstStyle>
            <a:defPPr>
              <a:defRPr lang="en-US"/>
            </a:defPPr>
            <a:lvl1pPr marL="0" algn="r" defTabSz="914400" rtl="0" eaLnBrk="1" latinLnBrk="0" hangingPunct="1">
              <a:defRPr sz="28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fld id="{DBF648D4-87EC-4B0F-96CC-B2361512DBC1}" type="slidenum">
              <a:rPr lang="zh-CN" altLang="en-US" smtClean="0">
                <a:solidFill>
                  <a:prstClr val="black">
                    <a:tint val="75000"/>
                  </a:prstClr>
                </a:solidFill>
                <a:latin typeface="Calibri" panose="020F0502020204030204"/>
                <a:ea typeface="等线" panose="02010600030101010101" pitchFamily="2" charset="-122"/>
              </a:rPr>
              <a:pPr defTabSz="457200"/>
              <a:t>5</a:t>
            </a:fld>
            <a:endParaRPr lang="zh-CN" altLang="en-US">
              <a:solidFill>
                <a:prstClr val="black">
                  <a:tint val="75000"/>
                </a:prstClr>
              </a:solidFill>
              <a:latin typeface="Calibri" panose="020F0502020204030204"/>
              <a:ea typeface="等线" panose="02010600030101010101" pitchFamily="2" charset="-122"/>
            </a:endParaRPr>
          </a:p>
        </p:txBody>
      </p:sp>
      <p:sp>
        <p:nvSpPr>
          <p:cNvPr id="39" name="Rectangle 38">
            <a:extLst>
              <a:ext uri="{FF2B5EF4-FFF2-40B4-BE49-F238E27FC236}">
                <a16:creationId xmlns:a16="http://schemas.microsoft.com/office/drawing/2014/main" id="{5991965F-4C99-7E41-985A-B326E7D5920D}"/>
              </a:ext>
            </a:extLst>
          </p:cNvPr>
          <p:cNvSpPr/>
          <p:nvPr/>
        </p:nvSpPr>
        <p:spPr>
          <a:xfrm>
            <a:off x="-344544" y="179782"/>
            <a:ext cx="12339320" cy="1384995"/>
          </a:xfrm>
          <a:prstGeom prst="rect">
            <a:avLst/>
          </a:prstGeom>
        </p:spPr>
        <p:txBody>
          <a:bodyPr wrap="square">
            <a:spAutoFit/>
          </a:bodyPr>
          <a:lstStyle/>
          <a:p>
            <a:pPr lvl="2"/>
            <a:r>
              <a:rPr lang="en-US" altLang="zh-CN" sz="2800" dirty="0"/>
              <a:t>	</a:t>
            </a:r>
          </a:p>
          <a:p>
            <a:pPr marL="742950" lvl="1" indent="-285750">
              <a:buFont typeface="Arial" panose="020B0604020202020204" pitchFamily="34" charset="0"/>
              <a:buChar char="•"/>
            </a:pPr>
            <a:r>
              <a:rPr lang="en-US" altLang="zh-CN" sz="2800" dirty="0"/>
              <a:t>CD-</a:t>
            </a:r>
            <a:r>
              <a:rPr lang="en-US" altLang="zh-CN" sz="2800" dirty="0" err="1"/>
              <a:t>RecSys</a:t>
            </a:r>
            <a:r>
              <a:rPr lang="en-US" altLang="zh-CN" sz="2800" dirty="0"/>
              <a:t> without sharing user-relevant data</a:t>
            </a:r>
          </a:p>
          <a:p>
            <a:pPr marL="742950" lvl="1" indent="-285750">
              <a:buFont typeface="Arial" panose="020B0604020202020204" pitchFamily="34" charset="0"/>
              <a:buChar char="•"/>
            </a:pPr>
            <a:endParaRPr lang="en-US" altLang="zh-CN" sz="2800" dirty="0"/>
          </a:p>
        </p:txBody>
      </p:sp>
      <p:grpSp>
        <p:nvGrpSpPr>
          <p:cNvPr id="100" name="Group 99">
            <a:extLst>
              <a:ext uri="{FF2B5EF4-FFF2-40B4-BE49-F238E27FC236}">
                <a16:creationId xmlns:a16="http://schemas.microsoft.com/office/drawing/2014/main" id="{856CC315-E5AC-BA44-82E8-D48581A14A11}"/>
              </a:ext>
            </a:extLst>
          </p:cNvPr>
          <p:cNvGrpSpPr/>
          <p:nvPr/>
        </p:nvGrpSpPr>
        <p:grpSpPr>
          <a:xfrm>
            <a:off x="1857911" y="1599757"/>
            <a:ext cx="1890584" cy="4822723"/>
            <a:chOff x="3052118" y="489490"/>
            <a:chExt cx="1890584" cy="4822723"/>
          </a:xfrm>
        </p:grpSpPr>
        <p:sp>
          <p:nvSpPr>
            <p:cNvPr id="101" name="椭圆 5">
              <a:extLst>
                <a:ext uri="{FF2B5EF4-FFF2-40B4-BE49-F238E27FC236}">
                  <a16:creationId xmlns:a16="http://schemas.microsoft.com/office/drawing/2014/main" id="{5827C899-21B3-5044-B7B8-5C5026F1A4B5}"/>
                </a:ext>
              </a:extLst>
            </p:cNvPr>
            <p:cNvSpPr/>
            <p:nvPr/>
          </p:nvSpPr>
          <p:spPr>
            <a:xfrm>
              <a:off x="4340584" y="1893508"/>
              <a:ext cx="388189" cy="396816"/>
            </a:xfrm>
            <a:prstGeom prst="ellipse">
              <a:avLst/>
            </a:prstGeom>
            <a:solidFill>
              <a:srgbClr val="5B9BD5">
                <a:lumMod val="60000"/>
                <a:lumOff val="40000"/>
              </a:srgbClr>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02" name="椭圆 5">
              <a:extLst>
                <a:ext uri="{FF2B5EF4-FFF2-40B4-BE49-F238E27FC236}">
                  <a16:creationId xmlns:a16="http://schemas.microsoft.com/office/drawing/2014/main" id="{84945158-ED6A-2443-ADF1-9CE781834CB1}"/>
                </a:ext>
              </a:extLst>
            </p:cNvPr>
            <p:cNvSpPr/>
            <p:nvPr/>
          </p:nvSpPr>
          <p:spPr>
            <a:xfrm>
              <a:off x="4340584" y="2487346"/>
              <a:ext cx="388189" cy="396816"/>
            </a:xfrm>
            <a:prstGeom prst="ellipse">
              <a:avLst/>
            </a:prstGeom>
            <a:solidFill>
              <a:srgbClr val="5B9BD5">
                <a:lumMod val="60000"/>
                <a:lumOff val="40000"/>
              </a:srgbClr>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03" name="矩形 8">
              <a:extLst>
                <a:ext uri="{FF2B5EF4-FFF2-40B4-BE49-F238E27FC236}">
                  <a16:creationId xmlns:a16="http://schemas.microsoft.com/office/drawing/2014/main" id="{FE005785-9B3F-6F46-B651-2ED1981EFB9C}"/>
                </a:ext>
              </a:extLst>
            </p:cNvPr>
            <p:cNvSpPr/>
            <p:nvPr/>
          </p:nvSpPr>
          <p:spPr>
            <a:xfrm>
              <a:off x="3293850" y="1747978"/>
              <a:ext cx="379563" cy="379563"/>
            </a:xfrm>
            <a:prstGeom prst="rect">
              <a:avLst/>
            </a:prstGeom>
            <a:solidFill>
              <a:srgbClr val="70AD47">
                <a:lumMod val="60000"/>
                <a:lumOff val="40000"/>
              </a:srgbClr>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04" name="矩形 8">
              <a:extLst>
                <a:ext uri="{FF2B5EF4-FFF2-40B4-BE49-F238E27FC236}">
                  <a16:creationId xmlns:a16="http://schemas.microsoft.com/office/drawing/2014/main" id="{762A406B-C139-884A-B5DC-45E1BDC691A3}"/>
                </a:ext>
              </a:extLst>
            </p:cNvPr>
            <p:cNvSpPr/>
            <p:nvPr/>
          </p:nvSpPr>
          <p:spPr>
            <a:xfrm>
              <a:off x="3293850" y="2481068"/>
              <a:ext cx="379563" cy="379563"/>
            </a:xfrm>
            <a:prstGeom prst="rect">
              <a:avLst/>
            </a:prstGeom>
            <a:solidFill>
              <a:srgbClr val="70AD47">
                <a:lumMod val="60000"/>
                <a:lumOff val="40000"/>
              </a:srgbClr>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105" name="矩形 8">
              <a:extLst>
                <a:ext uri="{FF2B5EF4-FFF2-40B4-BE49-F238E27FC236}">
                  <a16:creationId xmlns:a16="http://schemas.microsoft.com/office/drawing/2014/main" id="{97DDB415-5383-DC41-98A2-6466BA9C39D9}"/>
                </a:ext>
              </a:extLst>
            </p:cNvPr>
            <p:cNvSpPr/>
            <p:nvPr/>
          </p:nvSpPr>
          <p:spPr>
            <a:xfrm>
              <a:off x="3293849" y="3223690"/>
              <a:ext cx="379563" cy="379563"/>
            </a:xfrm>
            <a:prstGeom prst="rect">
              <a:avLst/>
            </a:prstGeom>
            <a:solidFill>
              <a:srgbClr val="70AD47">
                <a:lumMod val="60000"/>
                <a:lumOff val="40000"/>
              </a:srgbClr>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06" name="矩形 8">
              <a:extLst>
                <a:ext uri="{FF2B5EF4-FFF2-40B4-BE49-F238E27FC236}">
                  <a16:creationId xmlns:a16="http://schemas.microsoft.com/office/drawing/2014/main" id="{4662A6F5-AFEE-244A-8BE2-A74E7EC7FC1C}"/>
                </a:ext>
              </a:extLst>
            </p:cNvPr>
            <p:cNvSpPr/>
            <p:nvPr/>
          </p:nvSpPr>
          <p:spPr>
            <a:xfrm>
              <a:off x="3306976" y="3966312"/>
              <a:ext cx="379563" cy="379563"/>
            </a:xfrm>
            <a:prstGeom prst="rect">
              <a:avLst/>
            </a:prstGeom>
            <a:solidFill>
              <a:srgbClr val="70AD47">
                <a:lumMod val="60000"/>
                <a:lumOff val="40000"/>
              </a:srgbClr>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07" name="矩形 8">
              <a:extLst>
                <a:ext uri="{FF2B5EF4-FFF2-40B4-BE49-F238E27FC236}">
                  <a16:creationId xmlns:a16="http://schemas.microsoft.com/office/drawing/2014/main" id="{310058BB-0B9E-7F45-A0DF-ECD78E47BCD7}"/>
                </a:ext>
              </a:extLst>
            </p:cNvPr>
            <p:cNvSpPr/>
            <p:nvPr/>
          </p:nvSpPr>
          <p:spPr>
            <a:xfrm>
              <a:off x="3306725" y="4699402"/>
              <a:ext cx="379563" cy="379563"/>
            </a:xfrm>
            <a:prstGeom prst="rect">
              <a:avLst/>
            </a:prstGeom>
            <a:solidFill>
              <a:srgbClr val="70AD47">
                <a:lumMod val="60000"/>
                <a:lumOff val="40000"/>
              </a:srgbClr>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08" name="椭圆 5">
              <a:extLst>
                <a:ext uri="{FF2B5EF4-FFF2-40B4-BE49-F238E27FC236}">
                  <a16:creationId xmlns:a16="http://schemas.microsoft.com/office/drawing/2014/main" id="{FE1DC480-B769-8B49-9E7F-7303736027FF}"/>
                </a:ext>
              </a:extLst>
            </p:cNvPr>
            <p:cNvSpPr/>
            <p:nvPr/>
          </p:nvSpPr>
          <p:spPr>
            <a:xfrm>
              <a:off x="4340584" y="3614910"/>
              <a:ext cx="388189" cy="396816"/>
            </a:xfrm>
            <a:prstGeom prst="ellipse">
              <a:avLst/>
            </a:prstGeom>
            <a:solidFill>
              <a:srgbClr val="5B9BD5">
                <a:lumMod val="60000"/>
                <a:lumOff val="40000"/>
              </a:srgbClr>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09" name="椭圆 5">
              <a:extLst>
                <a:ext uri="{FF2B5EF4-FFF2-40B4-BE49-F238E27FC236}">
                  <a16:creationId xmlns:a16="http://schemas.microsoft.com/office/drawing/2014/main" id="{E2E93640-D854-054A-9BBA-62F928066512}"/>
                </a:ext>
              </a:extLst>
            </p:cNvPr>
            <p:cNvSpPr/>
            <p:nvPr/>
          </p:nvSpPr>
          <p:spPr>
            <a:xfrm>
              <a:off x="4340583" y="4229479"/>
              <a:ext cx="388189" cy="396816"/>
            </a:xfrm>
            <a:prstGeom prst="ellipse">
              <a:avLst/>
            </a:prstGeom>
            <a:solidFill>
              <a:srgbClr val="5B9BD5">
                <a:lumMod val="60000"/>
                <a:lumOff val="40000"/>
              </a:srgbClr>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cxnSp>
          <p:nvCxnSpPr>
            <p:cNvPr id="110" name="Straight Connector 109">
              <a:extLst>
                <a:ext uri="{FF2B5EF4-FFF2-40B4-BE49-F238E27FC236}">
                  <a16:creationId xmlns:a16="http://schemas.microsoft.com/office/drawing/2014/main" id="{F407B447-40E0-7540-98B5-B292B02A4EFE}"/>
                </a:ext>
              </a:extLst>
            </p:cNvPr>
            <p:cNvCxnSpPr>
              <a:cxnSpLocks/>
              <a:stCxn id="103" idx="3"/>
              <a:endCxn id="101" idx="2"/>
            </p:cNvCxnSpPr>
            <p:nvPr/>
          </p:nvCxnSpPr>
          <p:spPr>
            <a:xfrm>
              <a:off x="3673413" y="1937760"/>
              <a:ext cx="667171" cy="154156"/>
            </a:xfrm>
            <a:prstGeom prst="line">
              <a:avLst/>
            </a:prstGeom>
            <a:noFill/>
            <a:ln w="19050" cap="flat" cmpd="sng" algn="ctr">
              <a:solidFill>
                <a:srgbClr val="A5A5A5">
                  <a:lumMod val="75000"/>
                </a:srgbClr>
              </a:solidFill>
              <a:prstDash val="solid"/>
              <a:miter lim="800000"/>
            </a:ln>
            <a:effectLst/>
          </p:spPr>
        </p:cxnSp>
        <p:cxnSp>
          <p:nvCxnSpPr>
            <p:cNvPr id="111" name="Straight Connector 110">
              <a:extLst>
                <a:ext uri="{FF2B5EF4-FFF2-40B4-BE49-F238E27FC236}">
                  <a16:creationId xmlns:a16="http://schemas.microsoft.com/office/drawing/2014/main" id="{0AAA8B42-4931-A64D-AF5F-E913F337F8A1}"/>
                </a:ext>
              </a:extLst>
            </p:cNvPr>
            <p:cNvCxnSpPr>
              <a:cxnSpLocks/>
              <a:stCxn id="104" idx="3"/>
              <a:endCxn id="101" idx="2"/>
            </p:cNvCxnSpPr>
            <p:nvPr/>
          </p:nvCxnSpPr>
          <p:spPr>
            <a:xfrm flipV="1">
              <a:off x="3673413" y="2091916"/>
              <a:ext cx="667171" cy="578934"/>
            </a:xfrm>
            <a:prstGeom prst="line">
              <a:avLst/>
            </a:prstGeom>
            <a:noFill/>
            <a:ln w="19050" cap="flat" cmpd="sng" algn="ctr">
              <a:solidFill>
                <a:srgbClr val="A5A5A5">
                  <a:lumMod val="75000"/>
                </a:srgbClr>
              </a:solidFill>
              <a:prstDash val="solid"/>
              <a:miter lim="800000"/>
            </a:ln>
            <a:effectLst/>
          </p:spPr>
        </p:cxnSp>
        <p:cxnSp>
          <p:nvCxnSpPr>
            <p:cNvPr id="112" name="Straight Connector 111">
              <a:extLst>
                <a:ext uri="{FF2B5EF4-FFF2-40B4-BE49-F238E27FC236}">
                  <a16:creationId xmlns:a16="http://schemas.microsoft.com/office/drawing/2014/main" id="{DB3758C3-C8F6-7947-A428-F522A12A233D}"/>
                </a:ext>
              </a:extLst>
            </p:cNvPr>
            <p:cNvCxnSpPr>
              <a:cxnSpLocks/>
              <a:stCxn id="105" idx="3"/>
              <a:endCxn id="101" idx="2"/>
            </p:cNvCxnSpPr>
            <p:nvPr/>
          </p:nvCxnSpPr>
          <p:spPr>
            <a:xfrm flipV="1">
              <a:off x="3673412" y="2091916"/>
              <a:ext cx="667172" cy="1321556"/>
            </a:xfrm>
            <a:prstGeom prst="line">
              <a:avLst/>
            </a:prstGeom>
            <a:noFill/>
            <a:ln w="19050" cap="flat" cmpd="sng" algn="ctr">
              <a:solidFill>
                <a:srgbClr val="A5A5A5">
                  <a:lumMod val="75000"/>
                </a:srgbClr>
              </a:solidFill>
              <a:prstDash val="solid"/>
              <a:miter lim="800000"/>
            </a:ln>
            <a:effectLst/>
          </p:spPr>
        </p:cxnSp>
        <p:cxnSp>
          <p:nvCxnSpPr>
            <p:cNvPr id="113" name="Straight Connector 112">
              <a:extLst>
                <a:ext uri="{FF2B5EF4-FFF2-40B4-BE49-F238E27FC236}">
                  <a16:creationId xmlns:a16="http://schemas.microsoft.com/office/drawing/2014/main" id="{F47267A1-5273-AB44-BB45-0D1322912592}"/>
                </a:ext>
              </a:extLst>
            </p:cNvPr>
            <p:cNvCxnSpPr>
              <a:cxnSpLocks/>
              <a:stCxn id="106" idx="3"/>
              <a:endCxn id="102" idx="2"/>
            </p:cNvCxnSpPr>
            <p:nvPr/>
          </p:nvCxnSpPr>
          <p:spPr>
            <a:xfrm flipV="1">
              <a:off x="3686539" y="2685754"/>
              <a:ext cx="654045" cy="1470340"/>
            </a:xfrm>
            <a:prstGeom prst="line">
              <a:avLst/>
            </a:prstGeom>
            <a:noFill/>
            <a:ln w="19050" cap="flat" cmpd="sng" algn="ctr">
              <a:solidFill>
                <a:srgbClr val="A5A5A5">
                  <a:lumMod val="75000"/>
                </a:srgbClr>
              </a:solidFill>
              <a:prstDash val="solid"/>
              <a:miter lim="800000"/>
            </a:ln>
            <a:effectLst/>
          </p:spPr>
        </p:cxnSp>
        <p:cxnSp>
          <p:nvCxnSpPr>
            <p:cNvPr id="114" name="Straight Connector 113">
              <a:extLst>
                <a:ext uri="{FF2B5EF4-FFF2-40B4-BE49-F238E27FC236}">
                  <a16:creationId xmlns:a16="http://schemas.microsoft.com/office/drawing/2014/main" id="{82C347C6-8332-6F44-9D2F-D0E12B0B9F54}"/>
                </a:ext>
              </a:extLst>
            </p:cNvPr>
            <p:cNvCxnSpPr>
              <a:cxnSpLocks/>
              <a:stCxn id="106" idx="3"/>
              <a:endCxn id="108" idx="2"/>
            </p:cNvCxnSpPr>
            <p:nvPr/>
          </p:nvCxnSpPr>
          <p:spPr>
            <a:xfrm flipV="1">
              <a:off x="3686539" y="3813318"/>
              <a:ext cx="654045" cy="342776"/>
            </a:xfrm>
            <a:prstGeom prst="line">
              <a:avLst/>
            </a:prstGeom>
            <a:noFill/>
            <a:ln w="19050" cap="flat" cmpd="sng" algn="ctr">
              <a:solidFill>
                <a:srgbClr val="A5A5A5">
                  <a:lumMod val="75000"/>
                </a:srgbClr>
              </a:solidFill>
              <a:prstDash val="solid"/>
              <a:miter lim="800000"/>
            </a:ln>
            <a:effectLst/>
          </p:spPr>
        </p:cxnSp>
        <p:cxnSp>
          <p:nvCxnSpPr>
            <p:cNvPr id="115" name="Straight Connector 114">
              <a:extLst>
                <a:ext uri="{FF2B5EF4-FFF2-40B4-BE49-F238E27FC236}">
                  <a16:creationId xmlns:a16="http://schemas.microsoft.com/office/drawing/2014/main" id="{1AB62B45-2C1C-5B4C-BF29-A362C68088DD}"/>
                </a:ext>
              </a:extLst>
            </p:cNvPr>
            <p:cNvCxnSpPr>
              <a:cxnSpLocks/>
              <a:stCxn id="107" idx="3"/>
              <a:endCxn id="109" idx="2"/>
            </p:cNvCxnSpPr>
            <p:nvPr/>
          </p:nvCxnSpPr>
          <p:spPr>
            <a:xfrm flipV="1">
              <a:off x="3686288" y="4427887"/>
              <a:ext cx="654295" cy="461297"/>
            </a:xfrm>
            <a:prstGeom prst="line">
              <a:avLst/>
            </a:prstGeom>
            <a:noFill/>
            <a:ln w="19050" cap="flat" cmpd="sng" algn="ctr">
              <a:solidFill>
                <a:srgbClr val="A5A5A5">
                  <a:lumMod val="75000"/>
                </a:srgbClr>
              </a:solidFill>
              <a:prstDash val="solid"/>
              <a:miter lim="800000"/>
            </a:ln>
            <a:effectLst/>
          </p:spPr>
        </p:cxnSp>
        <p:cxnSp>
          <p:nvCxnSpPr>
            <p:cNvPr id="116" name="Straight Connector 115">
              <a:extLst>
                <a:ext uri="{FF2B5EF4-FFF2-40B4-BE49-F238E27FC236}">
                  <a16:creationId xmlns:a16="http://schemas.microsoft.com/office/drawing/2014/main" id="{F8E90255-B48E-E349-9917-459E26B5D836}"/>
                </a:ext>
              </a:extLst>
            </p:cNvPr>
            <p:cNvCxnSpPr>
              <a:cxnSpLocks/>
              <a:stCxn id="107" idx="3"/>
              <a:endCxn id="102" idx="2"/>
            </p:cNvCxnSpPr>
            <p:nvPr/>
          </p:nvCxnSpPr>
          <p:spPr>
            <a:xfrm flipV="1">
              <a:off x="3686288" y="2685754"/>
              <a:ext cx="654296" cy="2203430"/>
            </a:xfrm>
            <a:prstGeom prst="line">
              <a:avLst/>
            </a:prstGeom>
            <a:noFill/>
            <a:ln w="19050" cap="flat" cmpd="sng" algn="ctr">
              <a:solidFill>
                <a:srgbClr val="A5A5A5">
                  <a:lumMod val="75000"/>
                </a:srgbClr>
              </a:solidFill>
              <a:prstDash val="solid"/>
              <a:miter lim="800000"/>
            </a:ln>
            <a:effectLst/>
          </p:spPr>
        </p:cxnSp>
        <p:cxnSp>
          <p:nvCxnSpPr>
            <p:cNvPr id="117" name="Straight Connector 116">
              <a:extLst>
                <a:ext uri="{FF2B5EF4-FFF2-40B4-BE49-F238E27FC236}">
                  <a16:creationId xmlns:a16="http://schemas.microsoft.com/office/drawing/2014/main" id="{5D1DD051-F2C3-D249-A12A-B6DCDC75E2CD}"/>
                </a:ext>
              </a:extLst>
            </p:cNvPr>
            <p:cNvCxnSpPr>
              <a:cxnSpLocks/>
              <a:stCxn id="105" idx="3"/>
              <a:endCxn id="109" idx="2"/>
            </p:cNvCxnSpPr>
            <p:nvPr/>
          </p:nvCxnSpPr>
          <p:spPr>
            <a:xfrm>
              <a:off x="3673412" y="3413472"/>
              <a:ext cx="667171" cy="1014415"/>
            </a:xfrm>
            <a:prstGeom prst="line">
              <a:avLst/>
            </a:prstGeom>
            <a:noFill/>
            <a:ln w="19050" cap="flat" cmpd="sng" algn="ctr">
              <a:solidFill>
                <a:srgbClr val="A5A5A5">
                  <a:lumMod val="75000"/>
                </a:srgbClr>
              </a:solidFill>
              <a:prstDash val="solid"/>
              <a:miter lim="800000"/>
            </a:ln>
            <a:effectLst/>
          </p:spPr>
        </p:cxnSp>
        <p:cxnSp>
          <p:nvCxnSpPr>
            <p:cNvPr id="118" name="Straight Connector 117">
              <a:extLst>
                <a:ext uri="{FF2B5EF4-FFF2-40B4-BE49-F238E27FC236}">
                  <a16:creationId xmlns:a16="http://schemas.microsoft.com/office/drawing/2014/main" id="{CAAF9B87-D752-2F43-8EBE-F94BA9821C10}"/>
                </a:ext>
              </a:extLst>
            </p:cNvPr>
            <p:cNvCxnSpPr>
              <a:cxnSpLocks/>
              <a:stCxn id="102" idx="2"/>
              <a:endCxn id="105" idx="3"/>
            </p:cNvCxnSpPr>
            <p:nvPr/>
          </p:nvCxnSpPr>
          <p:spPr>
            <a:xfrm flipH="1">
              <a:off x="3673412" y="2685754"/>
              <a:ext cx="667172" cy="727718"/>
            </a:xfrm>
            <a:prstGeom prst="line">
              <a:avLst/>
            </a:prstGeom>
            <a:noFill/>
            <a:ln w="19050" cap="flat" cmpd="sng" algn="ctr">
              <a:solidFill>
                <a:srgbClr val="A5A5A5">
                  <a:lumMod val="75000"/>
                </a:srgbClr>
              </a:solidFill>
              <a:prstDash val="solid"/>
              <a:miter lim="800000"/>
            </a:ln>
            <a:effectLst/>
          </p:spPr>
        </p:cxnSp>
        <p:cxnSp>
          <p:nvCxnSpPr>
            <p:cNvPr id="119" name="Straight Connector 118">
              <a:extLst>
                <a:ext uri="{FF2B5EF4-FFF2-40B4-BE49-F238E27FC236}">
                  <a16:creationId xmlns:a16="http://schemas.microsoft.com/office/drawing/2014/main" id="{73C62AEE-53D5-8A4F-9029-A99206DF611E}"/>
                </a:ext>
              </a:extLst>
            </p:cNvPr>
            <p:cNvCxnSpPr>
              <a:cxnSpLocks/>
              <a:stCxn id="106" idx="3"/>
              <a:endCxn id="109" idx="2"/>
            </p:cNvCxnSpPr>
            <p:nvPr/>
          </p:nvCxnSpPr>
          <p:spPr>
            <a:xfrm>
              <a:off x="3686539" y="4156094"/>
              <a:ext cx="654044" cy="271793"/>
            </a:xfrm>
            <a:prstGeom prst="line">
              <a:avLst/>
            </a:prstGeom>
            <a:noFill/>
            <a:ln w="19050" cap="flat" cmpd="sng" algn="ctr">
              <a:solidFill>
                <a:srgbClr val="A5A5A5">
                  <a:lumMod val="75000"/>
                </a:srgbClr>
              </a:solidFill>
              <a:prstDash val="solid"/>
              <a:miter lim="800000"/>
            </a:ln>
            <a:effectLst/>
          </p:spPr>
        </p:cxnSp>
        <p:cxnSp>
          <p:nvCxnSpPr>
            <p:cNvPr id="120" name="Straight Connector 119">
              <a:extLst>
                <a:ext uri="{FF2B5EF4-FFF2-40B4-BE49-F238E27FC236}">
                  <a16:creationId xmlns:a16="http://schemas.microsoft.com/office/drawing/2014/main" id="{E054BFC8-7A34-404A-BAEF-B0F4391139B5}"/>
                </a:ext>
              </a:extLst>
            </p:cNvPr>
            <p:cNvCxnSpPr>
              <a:cxnSpLocks/>
              <a:stCxn id="104" idx="3"/>
              <a:endCxn id="108" idx="2"/>
            </p:cNvCxnSpPr>
            <p:nvPr/>
          </p:nvCxnSpPr>
          <p:spPr>
            <a:xfrm>
              <a:off x="3673413" y="2670850"/>
              <a:ext cx="667171" cy="1142468"/>
            </a:xfrm>
            <a:prstGeom prst="line">
              <a:avLst/>
            </a:prstGeom>
            <a:noFill/>
            <a:ln w="19050" cap="flat" cmpd="sng" algn="ctr">
              <a:solidFill>
                <a:srgbClr val="A5A5A5">
                  <a:lumMod val="75000"/>
                </a:srgbClr>
              </a:solidFill>
              <a:prstDash val="solid"/>
              <a:miter lim="800000"/>
            </a:ln>
            <a:effectLst/>
          </p:spPr>
        </p:cxnSp>
        <p:cxnSp>
          <p:nvCxnSpPr>
            <p:cNvPr id="121" name="Straight Connector 120">
              <a:extLst>
                <a:ext uri="{FF2B5EF4-FFF2-40B4-BE49-F238E27FC236}">
                  <a16:creationId xmlns:a16="http://schemas.microsoft.com/office/drawing/2014/main" id="{5FA55FF3-49B7-6949-A242-8379D7F450EF}"/>
                </a:ext>
              </a:extLst>
            </p:cNvPr>
            <p:cNvCxnSpPr>
              <a:cxnSpLocks/>
              <a:endCxn id="102" idx="2"/>
            </p:cNvCxnSpPr>
            <p:nvPr/>
          </p:nvCxnSpPr>
          <p:spPr>
            <a:xfrm>
              <a:off x="3686288" y="1796640"/>
              <a:ext cx="654296" cy="889114"/>
            </a:xfrm>
            <a:prstGeom prst="line">
              <a:avLst/>
            </a:prstGeom>
            <a:noFill/>
            <a:ln w="19050" cap="flat" cmpd="sng" algn="ctr">
              <a:solidFill>
                <a:srgbClr val="A5A5A5">
                  <a:lumMod val="75000"/>
                </a:srgbClr>
              </a:solidFill>
              <a:prstDash val="solid"/>
              <a:miter lim="800000"/>
            </a:ln>
            <a:effectLst/>
          </p:spPr>
        </p:cxnSp>
        <p:sp>
          <p:nvSpPr>
            <p:cNvPr id="122" name="Rectangle 121">
              <a:extLst>
                <a:ext uri="{FF2B5EF4-FFF2-40B4-BE49-F238E27FC236}">
                  <a16:creationId xmlns:a16="http://schemas.microsoft.com/office/drawing/2014/main" id="{35A43148-4FB3-E642-A287-E5A67CF711FE}"/>
                </a:ext>
              </a:extLst>
            </p:cNvPr>
            <p:cNvSpPr/>
            <p:nvPr/>
          </p:nvSpPr>
          <p:spPr>
            <a:xfrm>
              <a:off x="3052118" y="489490"/>
              <a:ext cx="1890584" cy="4822723"/>
            </a:xfrm>
            <a:prstGeom prst="rect">
              <a:avLst/>
            </a:prstGeom>
            <a:noFill/>
            <a:ln w="19050" cap="flat" cmpd="sng" algn="ctr">
              <a:solidFill>
                <a:sysClr val="windowText" lastClr="000000"/>
              </a:solidFill>
              <a:prstDash val="sys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等线" panose="020F0502020204030204"/>
                <a:ea typeface="+mn-ea"/>
                <a:cs typeface="+mn-cs"/>
              </a:endParaRPr>
            </a:p>
          </p:txBody>
        </p:sp>
        <p:sp>
          <p:nvSpPr>
            <p:cNvPr id="123" name="TextBox 122">
              <a:extLst>
                <a:ext uri="{FF2B5EF4-FFF2-40B4-BE49-F238E27FC236}">
                  <a16:creationId xmlns:a16="http://schemas.microsoft.com/office/drawing/2014/main" id="{41D5F141-C05C-4F4B-83B2-DBF67F7454B1}"/>
                </a:ext>
              </a:extLst>
            </p:cNvPr>
            <p:cNvSpPr txBox="1"/>
            <p:nvPr/>
          </p:nvSpPr>
          <p:spPr>
            <a:xfrm>
              <a:off x="3108384" y="489490"/>
              <a:ext cx="1778051"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black"/>
                  </a:solidFill>
                  <a:effectLst/>
                  <a:uLnTx/>
                  <a:uFillTx/>
                  <a:latin typeface="等线" panose="020F0502020204030204"/>
                </a:rPr>
                <a:t>Auxiliary Domain</a:t>
              </a:r>
            </a:p>
          </p:txBody>
        </p:sp>
        <p:cxnSp>
          <p:nvCxnSpPr>
            <p:cNvPr id="124" name="Straight Arrow Connector 123">
              <a:extLst>
                <a:ext uri="{FF2B5EF4-FFF2-40B4-BE49-F238E27FC236}">
                  <a16:creationId xmlns:a16="http://schemas.microsoft.com/office/drawing/2014/main" id="{4A28ED83-2DD9-BA46-ADE8-633E199FA1AD}"/>
                </a:ext>
              </a:extLst>
            </p:cNvPr>
            <p:cNvCxnSpPr>
              <a:cxnSpLocks/>
            </p:cNvCxnSpPr>
            <p:nvPr/>
          </p:nvCxnSpPr>
          <p:spPr>
            <a:xfrm>
              <a:off x="3471376" y="1199096"/>
              <a:ext cx="0" cy="286798"/>
            </a:xfrm>
            <a:prstGeom prst="straightConnector1">
              <a:avLst/>
            </a:prstGeom>
            <a:noFill/>
            <a:ln w="12700" cap="flat" cmpd="sng" algn="ctr">
              <a:solidFill>
                <a:sysClr val="windowText" lastClr="000000"/>
              </a:solidFill>
              <a:prstDash val="solid"/>
              <a:miter lim="800000"/>
              <a:tailEnd type="triangle"/>
            </a:ln>
            <a:effectLst/>
          </p:spPr>
        </p:cxnSp>
        <p:cxnSp>
          <p:nvCxnSpPr>
            <p:cNvPr id="125" name="Straight Arrow Connector 124">
              <a:extLst>
                <a:ext uri="{FF2B5EF4-FFF2-40B4-BE49-F238E27FC236}">
                  <a16:creationId xmlns:a16="http://schemas.microsoft.com/office/drawing/2014/main" id="{105D5195-127D-C64D-BF2B-BB6DC73BB94C}"/>
                </a:ext>
              </a:extLst>
            </p:cNvPr>
            <p:cNvCxnSpPr>
              <a:cxnSpLocks/>
            </p:cNvCxnSpPr>
            <p:nvPr/>
          </p:nvCxnSpPr>
          <p:spPr>
            <a:xfrm>
              <a:off x="4033903" y="1461180"/>
              <a:ext cx="0" cy="286798"/>
            </a:xfrm>
            <a:prstGeom prst="straightConnector1">
              <a:avLst/>
            </a:prstGeom>
            <a:noFill/>
            <a:ln w="12700" cap="flat" cmpd="sng" algn="ctr">
              <a:solidFill>
                <a:sysClr val="windowText" lastClr="000000"/>
              </a:solidFill>
              <a:prstDash val="solid"/>
              <a:miter lim="800000"/>
              <a:tailEnd type="triangle"/>
            </a:ln>
            <a:effectLst/>
          </p:spPr>
        </p:cxnSp>
        <p:cxnSp>
          <p:nvCxnSpPr>
            <p:cNvPr id="126" name="Straight Arrow Connector 125">
              <a:extLst>
                <a:ext uri="{FF2B5EF4-FFF2-40B4-BE49-F238E27FC236}">
                  <a16:creationId xmlns:a16="http://schemas.microsoft.com/office/drawing/2014/main" id="{BA05BD6D-5C58-7E47-BA03-138D42C95057}"/>
                </a:ext>
              </a:extLst>
            </p:cNvPr>
            <p:cNvCxnSpPr>
              <a:cxnSpLocks/>
            </p:cNvCxnSpPr>
            <p:nvPr/>
          </p:nvCxnSpPr>
          <p:spPr>
            <a:xfrm>
              <a:off x="4542193" y="1199096"/>
              <a:ext cx="0" cy="286798"/>
            </a:xfrm>
            <a:prstGeom prst="straightConnector1">
              <a:avLst/>
            </a:prstGeom>
            <a:noFill/>
            <a:ln w="12700" cap="flat" cmpd="sng" algn="ctr">
              <a:solidFill>
                <a:sysClr val="windowText" lastClr="000000"/>
              </a:solidFill>
              <a:prstDash val="solid"/>
              <a:miter lim="800000"/>
              <a:tailEnd type="triangle"/>
            </a:ln>
            <a:effectLst/>
          </p:spPr>
        </p:cxnSp>
        <p:sp>
          <p:nvSpPr>
            <p:cNvPr id="127" name="Rectangle 126">
              <a:extLst>
                <a:ext uri="{FF2B5EF4-FFF2-40B4-BE49-F238E27FC236}">
                  <a16:creationId xmlns:a16="http://schemas.microsoft.com/office/drawing/2014/main" id="{E24F7C46-2CB1-004A-92B4-75D9E23AA22B}"/>
                </a:ext>
              </a:extLst>
            </p:cNvPr>
            <p:cNvSpPr/>
            <p:nvPr/>
          </p:nvSpPr>
          <p:spPr>
            <a:xfrm>
              <a:off x="3132122" y="972365"/>
              <a:ext cx="598241" cy="3231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500" b="1" i="1" u="none" strike="noStrike" kern="0" cap="none" spc="0" normalizeH="0" baseline="0" noProof="0" dirty="0">
                  <a:ln>
                    <a:noFill/>
                  </a:ln>
                  <a:solidFill>
                    <a:prstClr val="black"/>
                  </a:solidFill>
                  <a:effectLst/>
                  <a:uLnTx/>
                  <a:uFillTx/>
                  <a:cs typeface="Calibri" panose="020F0502020204030204" pitchFamily="34" charset="0"/>
                </a:rPr>
                <a:t>users</a:t>
              </a:r>
              <a:endParaRPr kumimoji="0" lang="en-US" sz="1500" b="0" i="1" u="none" strike="noStrike" kern="0" cap="none" spc="0" normalizeH="0" baseline="0" noProof="0" dirty="0">
                <a:ln>
                  <a:noFill/>
                </a:ln>
                <a:solidFill>
                  <a:prstClr val="black"/>
                </a:solidFill>
                <a:effectLst/>
                <a:uLnTx/>
                <a:uFillTx/>
                <a:cs typeface="Calibri" panose="020F0502020204030204" pitchFamily="34" charset="0"/>
              </a:endParaRPr>
            </a:p>
          </p:txBody>
        </p:sp>
        <p:sp>
          <p:nvSpPr>
            <p:cNvPr id="128" name="Rectangle 127">
              <a:extLst>
                <a:ext uri="{FF2B5EF4-FFF2-40B4-BE49-F238E27FC236}">
                  <a16:creationId xmlns:a16="http://schemas.microsoft.com/office/drawing/2014/main" id="{6D84F988-4538-F04E-990A-B215DD1FBF54}"/>
                </a:ext>
              </a:extLst>
            </p:cNvPr>
            <p:cNvSpPr/>
            <p:nvPr/>
          </p:nvSpPr>
          <p:spPr>
            <a:xfrm>
              <a:off x="4244240" y="976342"/>
              <a:ext cx="620619" cy="3231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500" b="1" i="1" u="none" strike="noStrike" kern="0" cap="none" spc="0" normalizeH="0" baseline="0" noProof="0" dirty="0">
                  <a:ln>
                    <a:noFill/>
                  </a:ln>
                  <a:solidFill>
                    <a:prstClr val="black"/>
                  </a:solidFill>
                  <a:effectLst/>
                  <a:uLnTx/>
                  <a:uFillTx/>
                  <a:cs typeface="Calibri" panose="020F0502020204030204" pitchFamily="34" charset="0"/>
                </a:rPr>
                <a:t>items</a:t>
              </a:r>
              <a:endParaRPr kumimoji="0" lang="en-US" sz="1500" b="0" i="1" u="none" strike="noStrike" kern="0" cap="none" spc="0" normalizeH="0" baseline="0" noProof="0" dirty="0">
                <a:ln>
                  <a:noFill/>
                </a:ln>
                <a:solidFill>
                  <a:prstClr val="black"/>
                </a:solidFill>
                <a:effectLst/>
                <a:uLnTx/>
                <a:uFillTx/>
                <a:cs typeface="Calibri" panose="020F0502020204030204" pitchFamily="34" charset="0"/>
              </a:endParaRPr>
            </a:p>
          </p:txBody>
        </p:sp>
        <p:sp>
          <p:nvSpPr>
            <p:cNvPr id="129" name="Rectangle 128">
              <a:extLst>
                <a:ext uri="{FF2B5EF4-FFF2-40B4-BE49-F238E27FC236}">
                  <a16:creationId xmlns:a16="http://schemas.microsoft.com/office/drawing/2014/main" id="{EBD64BF0-1887-904E-B791-E64EDEED9AA9}"/>
                </a:ext>
              </a:extLst>
            </p:cNvPr>
            <p:cNvSpPr/>
            <p:nvPr/>
          </p:nvSpPr>
          <p:spPr>
            <a:xfrm>
              <a:off x="3456642" y="1188337"/>
              <a:ext cx="1257396" cy="3231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500" b="1" i="1" u="none" strike="noStrike" kern="0" cap="none" spc="0" normalizeH="0" baseline="0" noProof="0" dirty="0">
                  <a:ln>
                    <a:noFill/>
                  </a:ln>
                  <a:solidFill>
                    <a:prstClr val="black"/>
                  </a:solidFill>
                  <a:effectLst/>
                  <a:uLnTx/>
                  <a:uFillTx/>
                  <a:cs typeface="Calibri" panose="020F0502020204030204" pitchFamily="34" charset="0"/>
                </a:rPr>
                <a:t>interactions</a:t>
              </a:r>
              <a:endParaRPr kumimoji="0" lang="en-US" sz="1500" b="0" i="1" u="none" strike="noStrike" kern="0" cap="none" spc="0" normalizeH="0" baseline="0" noProof="0" dirty="0">
                <a:ln>
                  <a:noFill/>
                </a:ln>
                <a:solidFill>
                  <a:prstClr val="black"/>
                </a:solidFill>
                <a:effectLst/>
                <a:uLnTx/>
                <a:uFillTx/>
                <a:cs typeface="Calibri" panose="020F0502020204030204" pitchFamily="34" charset="0"/>
              </a:endParaRPr>
            </a:p>
          </p:txBody>
        </p:sp>
      </p:grpSp>
      <p:grpSp>
        <p:nvGrpSpPr>
          <p:cNvPr id="4" name="Group 3">
            <a:extLst>
              <a:ext uri="{FF2B5EF4-FFF2-40B4-BE49-F238E27FC236}">
                <a16:creationId xmlns:a16="http://schemas.microsoft.com/office/drawing/2014/main" id="{1C06EAC8-0B53-1F4C-8C30-CAEE2F722D68}"/>
              </a:ext>
            </a:extLst>
          </p:cNvPr>
          <p:cNvGrpSpPr/>
          <p:nvPr/>
        </p:nvGrpSpPr>
        <p:grpSpPr>
          <a:xfrm>
            <a:off x="5504865" y="1599757"/>
            <a:ext cx="1890584" cy="4822723"/>
            <a:chOff x="4201892" y="1533628"/>
            <a:chExt cx="1890584" cy="4822723"/>
          </a:xfrm>
        </p:grpSpPr>
        <p:sp>
          <p:nvSpPr>
            <p:cNvPr id="130" name="Rectangle 129">
              <a:extLst>
                <a:ext uri="{FF2B5EF4-FFF2-40B4-BE49-F238E27FC236}">
                  <a16:creationId xmlns:a16="http://schemas.microsoft.com/office/drawing/2014/main" id="{90C7F7CD-BCCC-3E40-AE20-C7575545FE45}"/>
                </a:ext>
              </a:extLst>
            </p:cNvPr>
            <p:cNvSpPr/>
            <p:nvPr/>
          </p:nvSpPr>
          <p:spPr>
            <a:xfrm>
              <a:off x="4201892" y="1533628"/>
              <a:ext cx="1890584" cy="4822723"/>
            </a:xfrm>
            <a:prstGeom prst="rect">
              <a:avLst/>
            </a:prstGeom>
            <a:noFill/>
            <a:ln w="19050" cap="flat" cmpd="sng" algn="ctr">
              <a:solidFill>
                <a:sysClr val="windowText" lastClr="000000"/>
              </a:solidFill>
              <a:prstDash val="sys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等线" panose="020F0502020204030204"/>
                <a:ea typeface="+mn-ea"/>
                <a:cs typeface="+mn-cs"/>
              </a:endParaRPr>
            </a:p>
          </p:txBody>
        </p:sp>
        <p:sp>
          <p:nvSpPr>
            <p:cNvPr id="131" name="TextBox 130">
              <a:extLst>
                <a:ext uri="{FF2B5EF4-FFF2-40B4-BE49-F238E27FC236}">
                  <a16:creationId xmlns:a16="http://schemas.microsoft.com/office/drawing/2014/main" id="{2938A113-6393-0448-A20C-0AF70D3FB905}"/>
                </a:ext>
              </a:extLst>
            </p:cNvPr>
            <p:cNvSpPr txBox="1"/>
            <p:nvPr/>
          </p:nvSpPr>
          <p:spPr>
            <a:xfrm>
              <a:off x="4368449" y="1544737"/>
              <a:ext cx="1574470" cy="338554"/>
            </a:xfrm>
            <a:prstGeom prst="rect">
              <a:avLst/>
            </a:prstGeom>
            <a:noFill/>
          </p:spPr>
          <p:txBody>
            <a:bodyPr wrap="none" rtlCol="0">
              <a:spAutoFit/>
            </a:bodyPr>
            <a:lstStyle/>
            <a:p>
              <a:r>
                <a:rPr lang="en-US" sz="1600" b="1" dirty="0">
                  <a:solidFill>
                    <a:prstClr val="black"/>
                  </a:solidFill>
                  <a:latin typeface="等线" panose="020F0502020204030204"/>
                </a:rPr>
                <a:t>Target Domain</a:t>
              </a:r>
            </a:p>
          </p:txBody>
        </p:sp>
        <p:cxnSp>
          <p:nvCxnSpPr>
            <p:cNvPr id="132" name="Straight Arrow Connector 131">
              <a:extLst>
                <a:ext uri="{FF2B5EF4-FFF2-40B4-BE49-F238E27FC236}">
                  <a16:creationId xmlns:a16="http://schemas.microsoft.com/office/drawing/2014/main" id="{D8F5255C-AA9E-104F-9C52-E02DE65825F1}"/>
                </a:ext>
              </a:extLst>
            </p:cNvPr>
            <p:cNvCxnSpPr>
              <a:cxnSpLocks/>
            </p:cNvCxnSpPr>
            <p:nvPr/>
          </p:nvCxnSpPr>
          <p:spPr>
            <a:xfrm>
              <a:off x="4621150" y="2243234"/>
              <a:ext cx="0" cy="286798"/>
            </a:xfrm>
            <a:prstGeom prst="straightConnector1">
              <a:avLst/>
            </a:prstGeom>
            <a:noFill/>
            <a:ln w="12700" cap="flat" cmpd="sng" algn="ctr">
              <a:solidFill>
                <a:sysClr val="windowText" lastClr="000000"/>
              </a:solidFill>
              <a:prstDash val="solid"/>
              <a:miter lim="800000"/>
              <a:tailEnd type="triangle"/>
            </a:ln>
            <a:effectLst/>
          </p:spPr>
        </p:cxnSp>
        <p:cxnSp>
          <p:nvCxnSpPr>
            <p:cNvPr id="133" name="Straight Arrow Connector 132">
              <a:extLst>
                <a:ext uri="{FF2B5EF4-FFF2-40B4-BE49-F238E27FC236}">
                  <a16:creationId xmlns:a16="http://schemas.microsoft.com/office/drawing/2014/main" id="{BDADD434-7050-4442-A857-19DCA5EBC42C}"/>
                </a:ext>
              </a:extLst>
            </p:cNvPr>
            <p:cNvCxnSpPr>
              <a:cxnSpLocks/>
            </p:cNvCxnSpPr>
            <p:nvPr/>
          </p:nvCxnSpPr>
          <p:spPr>
            <a:xfrm>
              <a:off x="5183677" y="2505318"/>
              <a:ext cx="0" cy="286798"/>
            </a:xfrm>
            <a:prstGeom prst="straightConnector1">
              <a:avLst/>
            </a:prstGeom>
            <a:noFill/>
            <a:ln w="12700" cap="flat" cmpd="sng" algn="ctr">
              <a:solidFill>
                <a:sysClr val="windowText" lastClr="000000"/>
              </a:solidFill>
              <a:prstDash val="solid"/>
              <a:miter lim="800000"/>
              <a:tailEnd type="triangle"/>
            </a:ln>
            <a:effectLst/>
          </p:spPr>
        </p:cxnSp>
        <p:cxnSp>
          <p:nvCxnSpPr>
            <p:cNvPr id="134" name="Straight Arrow Connector 133">
              <a:extLst>
                <a:ext uri="{FF2B5EF4-FFF2-40B4-BE49-F238E27FC236}">
                  <a16:creationId xmlns:a16="http://schemas.microsoft.com/office/drawing/2014/main" id="{B2E412CC-A365-9740-AE80-6189473BEF0D}"/>
                </a:ext>
              </a:extLst>
            </p:cNvPr>
            <p:cNvCxnSpPr>
              <a:cxnSpLocks/>
            </p:cNvCxnSpPr>
            <p:nvPr/>
          </p:nvCxnSpPr>
          <p:spPr>
            <a:xfrm>
              <a:off x="5691967" y="2243234"/>
              <a:ext cx="0" cy="286798"/>
            </a:xfrm>
            <a:prstGeom prst="straightConnector1">
              <a:avLst/>
            </a:prstGeom>
            <a:noFill/>
            <a:ln w="12700" cap="flat" cmpd="sng" algn="ctr">
              <a:solidFill>
                <a:sysClr val="windowText" lastClr="000000"/>
              </a:solidFill>
              <a:prstDash val="solid"/>
              <a:miter lim="800000"/>
              <a:tailEnd type="triangle"/>
            </a:ln>
            <a:effectLst/>
          </p:spPr>
        </p:cxnSp>
        <p:sp>
          <p:nvSpPr>
            <p:cNvPr id="135" name="Rectangle 134">
              <a:extLst>
                <a:ext uri="{FF2B5EF4-FFF2-40B4-BE49-F238E27FC236}">
                  <a16:creationId xmlns:a16="http://schemas.microsoft.com/office/drawing/2014/main" id="{1C74DFE1-6471-864C-9178-3F3A422E5991}"/>
                </a:ext>
              </a:extLst>
            </p:cNvPr>
            <p:cNvSpPr/>
            <p:nvPr/>
          </p:nvSpPr>
          <p:spPr>
            <a:xfrm>
              <a:off x="4281896" y="2016503"/>
              <a:ext cx="620619" cy="323165"/>
            </a:xfrm>
            <a:prstGeom prst="rect">
              <a:avLst/>
            </a:prstGeom>
          </p:spPr>
          <p:txBody>
            <a:bodyPr wrap="none">
              <a:spAutoFit/>
            </a:bodyPr>
            <a:lstStyle/>
            <a:p>
              <a:r>
                <a:rPr lang="en-US" sz="1500" b="1" i="1" dirty="0">
                  <a:solidFill>
                    <a:prstClr val="black"/>
                  </a:solidFill>
                  <a:cs typeface="Calibri" panose="020F0502020204030204" pitchFamily="34" charset="0"/>
                </a:rPr>
                <a:t>items</a:t>
              </a:r>
              <a:endParaRPr lang="en-US" sz="1500" i="1" dirty="0">
                <a:solidFill>
                  <a:prstClr val="black"/>
                </a:solidFill>
                <a:cs typeface="Calibri" panose="020F0502020204030204" pitchFamily="34" charset="0"/>
              </a:endParaRPr>
            </a:p>
          </p:txBody>
        </p:sp>
        <p:sp>
          <p:nvSpPr>
            <p:cNvPr id="136" name="Rectangle 135">
              <a:extLst>
                <a:ext uri="{FF2B5EF4-FFF2-40B4-BE49-F238E27FC236}">
                  <a16:creationId xmlns:a16="http://schemas.microsoft.com/office/drawing/2014/main" id="{04374017-531C-A044-A61C-55939A2B2ADC}"/>
                </a:ext>
              </a:extLst>
            </p:cNvPr>
            <p:cNvSpPr/>
            <p:nvPr/>
          </p:nvSpPr>
          <p:spPr>
            <a:xfrm>
              <a:off x="5394014" y="2008605"/>
              <a:ext cx="598241" cy="323165"/>
            </a:xfrm>
            <a:prstGeom prst="rect">
              <a:avLst/>
            </a:prstGeom>
          </p:spPr>
          <p:txBody>
            <a:bodyPr wrap="none">
              <a:spAutoFit/>
            </a:bodyPr>
            <a:lstStyle/>
            <a:p>
              <a:r>
                <a:rPr lang="en-US" sz="1500" b="1" i="1" dirty="0">
                  <a:solidFill>
                    <a:prstClr val="black"/>
                  </a:solidFill>
                  <a:cs typeface="Calibri" panose="020F0502020204030204" pitchFamily="34" charset="0"/>
                </a:rPr>
                <a:t>users</a:t>
              </a:r>
              <a:endParaRPr lang="en-US" sz="1500" i="1" dirty="0">
                <a:solidFill>
                  <a:prstClr val="black"/>
                </a:solidFill>
                <a:cs typeface="Calibri" panose="020F0502020204030204" pitchFamily="34" charset="0"/>
              </a:endParaRPr>
            </a:p>
          </p:txBody>
        </p:sp>
        <p:sp>
          <p:nvSpPr>
            <p:cNvPr id="137" name="Rectangle 136">
              <a:extLst>
                <a:ext uri="{FF2B5EF4-FFF2-40B4-BE49-F238E27FC236}">
                  <a16:creationId xmlns:a16="http://schemas.microsoft.com/office/drawing/2014/main" id="{9F14A9CB-75D5-9E42-958F-39BDCC6FC248}"/>
                </a:ext>
              </a:extLst>
            </p:cNvPr>
            <p:cNvSpPr/>
            <p:nvPr/>
          </p:nvSpPr>
          <p:spPr>
            <a:xfrm>
              <a:off x="4606416" y="2232475"/>
              <a:ext cx="1257396" cy="323165"/>
            </a:xfrm>
            <a:prstGeom prst="rect">
              <a:avLst/>
            </a:prstGeom>
          </p:spPr>
          <p:txBody>
            <a:bodyPr wrap="square">
              <a:spAutoFit/>
            </a:bodyPr>
            <a:lstStyle/>
            <a:p>
              <a:r>
                <a:rPr lang="en-US" sz="1500" b="1" i="1" dirty="0">
                  <a:solidFill>
                    <a:prstClr val="black"/>
                  </a:solidFill>
                  <a:cs typeface="Calibri" panose="020F0502020204030204" pitchFamily="34" charset="0"/>
                </a:rPr>
                <a:t>interactions</a:t>
              </a:r>
              <a:endParaRPr lang="en-US" sz="1500" i="1" dirty="0">
                <a:solidFill>
                  <a:prstClr val="black"/>
                </a:solidFill>
                <a:cs typeface="Calibri" panose="020F0502020204030204" pitchFamily="34" charset="0"/>
              </a:endParaRPr>
            </a:p>
          </p:txBody>
        </p:sp>
        <p:cxnSp>
          <p:nvCxnSpPr>
            <p:cNvPr id="138" name="Straight Connector 137">
              <a:extLst>
                <a:ext uri="{FF2B5EF4-FFF2-40B4-BE49-F238E27FC236}">
                  <a16:creationId xmlns:a16="http://schemas.microsoft.com/office/drawing/2014/main" id="{7CACA2B1-5809-CE41-88DD-BAE578FDBD71}"/>
                </a:ext>
              </a:extLst>
            </p:cNvPr>
            <p:cNvCxnSpPr>
              <a:cxnSpLocks/>
              <a:stCxn id="139" idx="6"/>
              <a:endCxn id="145" idx="1"/>
            </p:cNvCxnSpPr>
            <p:nvPr/>
          </p:nvCxnSpPr>
          <p:spPr>
            <a:xfrm>
              <a:off x="4815246" y="3119398"/>
              <a:ext cx="686939" cy="313977"/>
            </a:xfrm>
            <a:prstGeom prst="line">
              <a:avLst/>
            </a:prstGeom>
            <a:noFill/>
            <a:ln w="19050" cap="flat" cmpd="sng" algn="ctr">
              <a:solidFill>
                <a:srgbClr val="A5A5A5">
                  <a:lumMod val="75000"/>
                </a:srgbClr>
              </a:solidFill>
              <a:prstDash val="solid"/>
              <a:miter lim="800000"/>
            </a:ln>
            <a:effectLst/>
          </p:spPr>
        </p:cxnSp>
        <p:sp>
          <p:nvSpPr>
            <p:cNvPr id="139" name="椭圆 5">
              <a:extLst>
                <a:ext uri="{FF2B5EF4-FFF2-40B4-BE49-F238E27FC236}">
                  <a16:creationId xmlns:a16="http://schemas.microsoft.com/office/drawing/2014/main" id="{0C4FFD1A-453F-114F-B254-3146E7BCE6E9}"/>
                </a:ext>
              </a:extLst>
            </p:cNvPr>
            <p:cNvSpPr/>
            <p:nvPr/>
          </p:nvSpPr>
          <p:spPr>
            <a:xfrm>
              <a:off x="4427057" y="2920990"/>
              <a:ext cx="388189" cy="396816"/>
            </a:xfrm>
            <a:prstGeom prst="ellipse">
              <a:avLst/>
            </a:prstGeom>
            <a:solidFill>
              <a:srgbClr val="5B9BD5">
                <a:lumMod val="60000"/>
                <a:lumOff val="40000"/>
              </a:srgbClr>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40" name="椭圆 5">
              <a:extLst>
                <a:ext uri="{FF2B5EF4-FFF2-40B4-BE49-F238E27FC236}">
                  <a16:creationId xmlns:a16="http://schemas.microsoft.com/office/drawing/2014/main" id="{2C36A8C8-03FC-FF45-ADAC-873B67F59A71}"/>
                </a:ext>
              </a:extLst>
            </p:cNvPr>
            <p:cNvSpPr/>
            <p:nvPr/>
          </p:nvSpPr>
          <p:spPr>
            <a:xfrm>
              <a:off x="4427057" y="3502950"/>
              <a:ext cx="388189" cy="396816"/>
            </a:xfrm>
            <a:prstGeom prst="ellipse">
              <a:avLst/>
            </a:prstGeom>
            <a:solidFill>
              <a:srgbClr val="5B9BD5">
                <a:lumMod val="60000"/>
                <a:lumOff val="40000"/>
              </a:srgbClr>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41" name="椭圆 5">
              <a:extLst>
                <a:ext uri="{FF2B5EF4-FFF2-40B4-BE49-F238E27FC236}">
                  <a16:creationId xmlns:a16="http://schemas.microsoft.com/office/drawing/2014/main" id="{B6E72C90-A13E-7F47-AD2F-3314B2F8614E}"/>
                </a:ext>
              </a:extLst>
            </p:cNvPr>
            <p:cNvSpPr/>
            <p:nvPr/>
          </p:nvSpPr>
          <p:spPr>
            <a:xfrm>
              <a:off x="4427057" y="4642389"/>
              <a:ext cx="388189" cy="396816"/>
            </a:xfrm>
            <a:prstGeom prst="ellipse">
              <a:avLst/>
            </a:prstGeom>
            <a:solidFill>
              <a:srgbClr val="5B9BD5">
                <a:lumMod val="60000"/>
                <a:lumOff val="40000"/>
              </a:srgbClr>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42" name="椭圆 5">
              <a:extLst>
                <a:ext uri="{FF2B5EF4-FFF2-40B4-BE49-F238E27FC236}">
                  <a16:creationId xmlns:a16="http://schemas.microsoft.com/office/drawing/2014/main" id="{F171B748-252A-9F43-B344-2316B5385703}"/>
                </a:ext>
              </a:extLst>
            </p:cNvPr>
            <p:cNvSpPr/>
            <p:nvPr/>
          </p:nvSpPr>
          <p:spPr>
            <a:xfrm>
              <a:off x="4427056" y="5256960"/>
              <a:ext cx="388189" cy="396816"/>
            </a:xfrm>
            <a:prstGeom prst="ellipse">
              <a:avLst/>
            </a:prstGeom>
            <a:solidFill>
              <a:srgbClr val="5B9BD5">
                <a:lumMod val="60000"/>
                <a:lumOff val="40000"/>
              </a:srgbClr>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43" name="椭圆 5">
              <a:extLst>
                <a:ext uri="{FF2B5EF4-FFF2-40B4-BE49-F238E27FC236}">
                  <a16:creationId xmlns:a16="http://schemas.microsoft.com/office/drawing/2014/main" id="{F39D5CF4-41EE-724A-B009-CEB1EEE61B14}"/>
                </a:ext>
              </a:extLst>
            </p:cNvPr>
            <p:cNvSpPr/>
            <p:nvPr/>
          </p:nvSpPr>
          <p:spPr>
            <a:xfrm>
              <a:off x="4427055" y="4072669"/>
              <a:ext cx="388189" cy="396816"/>
            </a:xfrm>
            <a:prstGeom prst="ellipse">
              <a:avLst/>
            </a:prstGeom>
            <a:solidFill>
              <a:srgbClr val="FFC000">
                <a:lumMod val="60000"/>
                <a:lumOff val="40000"/>
              </a:srgbClr>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44" name="椭圆 5">
              <a:extLst>
                <a:ext uri="{FF2B5EF4-FFF2-40B4-BE49-F238E27FC236}">
                  <a16:creationId xmlns:a16="http://schemas.microsoft.com/office/drawing/2014/main" id="{7C3654A6-B562-9442-9D45-EA84EF0F383E}"/>
                </a:ext>
              </a:extLst>
            </p:cNvPr>
            <p:cNvSpPr/>
            <p:nvPr/>
          </p:nvSpPr>
          <p:spPr>
            <a:xfrm>
              <a:off x="4427055" y="5849964"/>
              <a:ext cx="388189" cy="396816"/>
            </a:xfrm>
            <a:prstGeom prst="ellipse">
              <a:avLst/>
            </a:prstGeom>
            <a:solidFill>
              <a:srgbClr val="FFC000">
                <a:lumMod val="60000"/>
                <a:lumOff val="40000"/>
              </a:srgbClr>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45" name="矩形 8">
              <a:extLst>
                <a:ext uri="{FF2B5EF4-FFF2-40B4-BE49-F238E27FC236}">
                  <a16:creationId xmlns:a16="http://schemas.microsoft.com/office/drawing/2014/main" id="{E76B38B1-25D6-D144-9C29-AC5DC84DD464}"/>
                </a:ext>
              </a:extLst>
            </p:cNvPr>
            <p:cNvSpPr/>
            <p:nvPr/>
          </p:nvSpPr>
          <p:spPr>
            <a:xfrm>
              <a:off x="5502185" y="3243593"/>
              <a:ext cx="379563" cy="379563"/>
            </a:xfrm>
            <a:prstGeom prst="rect">
              <a:avLst/>
            </a:prstGeom>
            <a:solidFill>
              <a:srgbClr val="ED7D31">
                <a:lumMod val="50000"/>
              </a:srgbClr>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46" name="矩形 8">
              <a:extLst>
                <a:ext uri="{FF2B5EF4-FFF2-40B4-BE49-F238E27FC236}">
                  <a16:creationId xmlns:a16="http://schemas.microsoft.com/office/drawing/2014/main" id="{D390FFAE-156D-694D-B5D5-60668A9F93A8}"/>
                </a:ext>
              </a:extLst>
            </p:cNvPr>
            <p:cNvSpPr/>
            <p:nvPr/>
          </p:nvSpPr>
          <p:spPr>
            <a:xfrm>
              <a:off x="5496124" y="4202295"/>
              <a:ext cx="379563" cy="379563"/>
            </a:xfrm>
            <a:prstGeom prst="rect">
              <a:avLst/>
            </a:prstGeom>
            <a:solidFill>
              <a:srgbClr val="ED7D31">
                <a:lumMod val="50000"/>
              </a:srgbClr>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47" name="矩形 8">
              <a:extLst>
                <a:ext uri="{FF2B5EF4-FFF2-40B4-BE49-F238E27FC236}">
                  <a16:creationId xmlns:a16="http://schemas.microsoft.com/office/drawing/2014/main" id="{592EA168-2CDC-8246-89C6-31189DAFBE6E}"/>
                </a:ext>
              </a:extLst>
            </p:cNvPr>
            <p:cNvSpPr/>
            <p:nvPr/>
          </p:nvSpPr>
          <p:spPr>
            <a:xfrm>
              <a:off x="5484249" y="5212621"/>
              <a:ext cx="379563" cy="379563"/>
            </a:xfrm>
            <a:prstGeom prst="rect">
              <a:avLst/>
            </a:prstGeom>
            <a:solidFill>
              <a:srgbClr val="ED7D31">
                <a:lumMod val="50000"/>
              </a:srgbClr>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cxnSp>
          <p:nvCxnSpPr>
            <p:cNvPr id="148" name="Straight Connector 147">
              <a:extLst>
                <a:ext uri="{FF2B5EF4-FFF2-40B4-BE49-F238E27FC236}">
                  <a16:creationId xmlns:a16="http://schemas.microsoft.com/office/drawing/2014/main" id="{4675B5EF-AFF7-6F4E-8208-9D07FFE8A821}"/>
                </a:ext>
              </a:extLst>
            </p:cNvPr>
            <p:cNvCxnSpPr>
              <a:cxnSpLocks/>
              <a:stCxn id="140" idx="6"/>
              <a:endCxn id="146" idx="1"/>
            </p:cNvCxnSpPr>
            <p:nvPr/>
          </p:nvCxnSpPr>
          <p:spPr>
            <a:xfrm>
              <a:off x="4815246" y="3701358"/>
              <a:ext cx="680878" cy="690719"/>
            </a:xfrm>
            <a:prstGeom prst="line">
              <a:avLst/>
            </a:prstGeom>
            <a:noFill/>
            <a:ln w="19050" cap="flat" cmpd="sng" algn="ctr">
              <a:solidFill>
                <a:srgbClr val="A5A5A5">
                  <a:lumMod val="75000"/>
                </a:srgbClr>
              </a:solidFill>
              <a:prstDash val="solid"/>
              <a:miter lim="800000"/>
            </a:ln>
            <a:effectLst/>
          </p:spPr>
        </p:cxnSp>
        <p:cxnSp>
          <p:nvCxnSpPr>
            <p:cNvPr id="149" name="Straight Connector 148">
              <a:extLst>
                <a:ext uri="{FF2B5EF4-FFF2-40B4-BE49-F238E27FC236}">
                  <a16:creationId xmlns:a16="http://schemas.microsoft.com/office/drawing/2014/main" id="{CA2162C0-CD22-F142-9786-0F94039B58C2}"/>
                </a:ext>
              </a:extLst>
            </p:cNvPr>
            <p:cNvCxnSpPr>
              <a:cxnSpLocks/>
              <a:stCxn id="143" idx="6"/>
              <a:endCxn id="145" idx="1"/>
            </p:cNvCxnSpPr>
            <p:nvPr/>
          </p:nvCxnSpPr>
          <p:spPr>
            <a:xfrm flipV="1">
              <a:off x="4815244" y="3433375"/>
              <a:ext cx="686941" cy="837702"/>
            </a:xfrm>
            <a:prstGeom prst="line">
              <a:avLst/>
            </a:prstGeom>
            <a:noFill/>
            <a:ln w="19050" cap="flat" cmpd="sng" algn="ctr">
              <a:solidFill>
                <a:srgbClr val="A5A5A5">
                  <a:lumMod val="75000"/>
                </a:srgbClr>
              </a:solidFill>
              <a:prstDash val="solid"/>
              <a:miter lim="800000"/>
            </a:ln>
            <a:effectLst/>
          </p:spPr>
        </p:cxnSp>
        <p:cxnSp>
          <p:nvCxnSpPr>
            <p:cNvPr id="150" name="Straight Connector 149">
              <a:extLst>
                <a:ext uri="{FF2B5EF4-FFF2-40B4-BE49-F238E27FC236}">
                  <a16:creationId xmlns:a16="http://schemas.microsoft.com/office/drawing/2014/main" id="{DD809BF0-2ACE-C747-A413-7BB98AAE2157}"/>
                </a:ext>
              </a:extLst>
            </p:cNvPr>
            <p:cNvCxnSpPr>
              <a:cxnSpLocks/>
              <a:stCxn id="141" idx="6"/>
              <a:endCxn id="147" idx="1"/>
            </p:cNvCxnSpPr>
            <p:nvPr/>
          </p:nvCxnSpPr>
          <p:spPr>
            <a:xfrm>
              <a:off x="4815246" y="4840797"/>
              <a:ext cx="669003" cy="561606"/>
            </a:xfrm>
            <a:prstGeom prst="line">
              <a:avLst/>
            </a:prstGeom>
            <a:noFill/>
            <a:ln w="19050" cap="flat" cmpd="sng" algn="ctr">
              <a:solidFill>
                <a:srgbClr val="A5A5A5">
                  <a:lumMod val="75000"/>
                </a:srgbClr>
              </a:solidFill>
              <a:prstDash val="solid"/>
              <a:miter lim="800000"/>
            </a:ln>
            <a:effectLst/>
          </p:spPr>
        </p:cxnSp>
        <p:cxnSp>
          <p:nvCxnSpPr>
            <p:cNvPr id="151" name="Straight Connector 150">
              <a:extLst>
                <a:ext uri="{FF2B5EF4-FFF2-40B4-BE49-F238E27FC236}">
                  <a16:creationId xmlns:a16="http://schemas.microsoft.com/office/drawing/2014/main" id="{FDB6A2FE-7A28-B845-B0BE-AD0F446EF571}"/>
                </a:ext>
              </a:extLst>
            </p:cNvPr>
            <p:cNvCxnSpPr>
              <a:cxnSpLocks/>
              <a:stCxn id="146" idx="1"/>
              <a:endCxn id="142" idx="6"/>
            </p:cNvCxnSpPr>
            <p:nvPr/>
          </p:nvCxnSpPr>
          <p:spPr>
            <a:xfrm flipH="1">
              <a:off x="4815245" y="4392077"/>
              <a:ext cx="680879" cy="1063291"/>
            </a:xfrm>
            <a:prstGeom prst="line">
              <a:avLst/>
            </a:prstGeom>
            <a:noFill/>
            <a:ln w="19050" cap="flat" cmpd="sng" algn="ctr">
              <a:solidFill>
                <a:srgbClr val="A5A5A5">
                  <a:lumMod val="75000"/>
                </a:srgbClr>
              </a:solidFill>
              <a:prstDash val="solid"/>
              <a:miter lim="800000"/>
            </a:ln>
            <a:effectLst/>
          </p:spPr>
        </p:cxnSp>
        <p:cxnSp>
          <p:nvCxnSpPr>
            <p:cNvPr id="152" name="Straight Connector 151">
              <a:extLst>
                <a:ext uri="{FF2B5EF4-FFF2-40B4-BE49-F238E27FC236}">
                  <a16:creationId xmlns:a16="http://schemas.microsoft.com/office/drawing/2014/main" id="{FDF685EA-AB0D-F047-A376-778BBF930D1A}"/>
                </a:ext>
              </a:extLst>
            </p:cNvPr>
            <p:cNvCxnSpPr>
              <a:cxnSpLocks/>
              <a:stCxn id="147" idx="1"/>
              <a:endCxn id="144" idx="6"/>
            </p:cNvCxnSpPr>
            <p:nvPr/>
          </p:nvCxnSpPr>
          <p:spPr>
            <a:xfrm flipH="1">
              <a:off x="4815244" y="5402403"/>
              <a:ext cx="669005" cy="645969"/>
            </a:xfrm>
            <a:prstGeom prst="line">
              <a:avLst/>
            </a:prstGeom>
            <a:noFill/>
            <a:ln w="19050" cap="flat" cmpd="sng" algn="ctr">
              <a:solidFill>
                <a:srgbClr val="A5A5A5">
                  <a:lumMod val="75000"/>
                </a:srgbClr>
              </a:solidFill>
              <a:prstDash val="solid"/>
              <a:miter lim="800000"/>
            </a:ln>
            <a:effectLst/>
          </p:spPr>
        </p:cxnSp>
      </p:grpSp>
      <p:cxnSp>
        <p:nvCxnSpPr>
          <p:cNvPr id="153" name="Straight Arrow Connector 152">
            <a:extLst>
              <a:ext uri="{FF2B5EF4-FFF2-40B4-BE49-F238E27FC236}">
                <a16:creationId xmlns:a16="http://schemas.microsoft.com/office/drawing/2014/main" id="{790C5937-9CCF-B94B-8BBE-8EE052F08D2D}"/>
              </a:ext>
            </a:extLst>
          </p:cNvPr>
          <p:cNvCxnSpPr>
            <a:cxnSpLocks/>
          </p:cNvCxnSpPr>
          <p:nvPr/>
        </p:nvCxnSpPr>
        <p:spPr>
          <a:xfrm>
            <a:off x="3599402" y="3189245"/>
            <a:ext cx="2072020" cy="0"/>
          </a:xfrm>
          <a:prstGeom prst="straightConnector1">
            <a:avLst/>
          </a:prstGeom>
          <a:noFill/>
          <a:ln w="28575" cap="flat" cmpd="sng" algn="ctr">
            <a:solidFill>
              <a:srgbClr val="5B9BD5"/>
            </a:solidFill>
            <a:prstDash val="sysDash"/>
            <a:miter lim="800000"/>
            <a:headEnd type="none" w="med" len="med"/>
            <a:tailEnd type="triangle" w="med" len="med"/>
          </a:ln>
          <a:effectLst/>
        </p:spPr>
      </p:cxnSp>
      <p:cxnSp>
        <p:nvCxnSpPr>
          <p:cNvPr id="154" name="Straight Arrow Connector 153">
            <a:extLst>
              <a:ext uri="{FF2B5EF4-FFF2-40B4-BE49-F238E27FC236}">
                <a16:creationId xmlns:a16="http://schemas.microsoft.com/office/drawing/2014/main" id="{4524B723-4FB5-0344-AC85-EFD680AAAE4E}"/>
              </a:ext>
            </a:extLst>
          </p:cNvPr>
          <p:cNvCxnSpPr>
            <a:cxnSpLocks/>
          </p:cNvCxnSpPr>
          <p:nvPr/>
        </p:nvCxnSpPr>
        <p:spPr>
          <a:xfrm>
            <a:off x="3599402" y="3792082"/>
            <a:ext cx="2072020" cy="0"/>
          </a:xfrm>
          <a:prstGeom prst="straightConnector1">
            <a:avLst/>
          </a:prstGeom>
          <a:noFill/>
          <a:ln w="28575" cap="flat" cmpd="sng" algn="ctr">
            <a:solidFill>
              <a:srgbClr val="5B9BD5"/>
            </a:solidFill>
            <a:prstDash val="sysDash"/>
            <a:miter lim="800000"/>
            <a:headEnd type="none" w="med" len="med"/>
            <a:tailEnd type="triangle" w="med" len="med"/>
          </a:ln>
          <a:effectLst/>
        </p:spPr>
      </p:cxnSp>
      <p:cxnSp>
        <p:nvCxnSpPr>
          <p:cNvPr id="155" name="Straight Arrow Connector 154">
            <a:extLst>
              <a:ext uri="{FF2B5EF4-FFF2-40B4-BE49-F238E27FC236}">
                <a16:creationId xmlns:a16="http://schemas.microsoft.com/office/drawing/2014/main" id="{88E2EFB8-8D7B-1545-BC02-747DC683B099}"/>
              </a:ext>
            </a:extLst>
          </p:cNvPr>
          <p:cNvCxnSpPr>
            <a:cxnSpLocks/>
          </p:cNvCxnSpPr>
          <p:nvPr/>
        </p:nvCxnSpPr>
        <p:spPr>
          <a:xfrm>
            <a:off x="3599401" y="4906926"/>
            <a:ext cx="2072021" cy="0"/>
          </a:xfrm>
          <a:prstGeom prst="straightConnector1">
            <a:avLst/>
          </a:prstGeom>
          <a:noFill/>
          <a:ln w="28575" cap="flat" cmpd="sng" algn="ctr">
            <a:solidFill>
              <a:srgbClr val="5B9BD5"/>
            </a:solidFill>
            <a:prstDash val="sysDash"/>
            <a:miter lim="800000"/>
            <a:headEnd type="none" w="med" len="med"/>
            <a:tailEnd type="triangle" w="med" len="med"/>
          </a:ln>
          <a:effectLst/>
        </p:spPr>
      </p:cxnSp>
      <p:cxnSp>
        <p:nvCxnSpPr>
          <p:cNvPr id="156" name="Straight Arrow Connector 155">
            <a:extLst>
              <a:ext uri="{FF2B5EF4-FFF2-40B4-BE49-F238E27FC236}">
                <a16:creationId xmlns:a16="http://schemas.microsoft.com/office/drawing/2014/main" id="{B7B04444-5AA1-FE49-9311-8CEDF4E685C6}"/>
              </a:ext>
            </a:extLst>
          </p:cNvPr>
          <p:cNvCxnSpPr>
            <a:cxnSpLocks/>
          </p:cNvCxnSpPr>
          <p:nvPr/>
        </p:nvCxnSpPr>
        <p:spPr>
          <a:xfrm>
            <a:off x="3599400" y="5521497"/>
            <a:ext cx="2072022" cy="0"/>
          </a:xfrm>
          <a:prstGeom prst="straightConnector1">
            <a:avLst/>
          </a:prstGeom>
          <a:noFill/>
          <a:ln w="28575" cap="flat" cmpd="sng" algn="ctr">
            <a:solidFill>
              <a:srgbClr val="5B9BD5"/>
            </a:solidFill>
            <a:prstDash val="sysDash"/>
            <a:miter lim="800000"/>
            <a:headEnd type="none" w="med" len="med"/>
            <a:tailEnd type="triangle" w="med" len="med"/>
          </a:ln>
          <a:effectLst/>
        </p:spPr>
      </p:cxnSp>
      <p:sp>
        <p:nvSpPr>
          <p:cNvPr id="157" name="TextBox 156">
            <a:extLst>
              <a:ext uri="{FF2B5EF4-FFF2-40B4-BE49-F238E27FC236}">
                <a16:creationId xmlns:a16="http://schemas.microsoft.com/office/drawing/2014/main" id="{E0003898-31F0-0246-BB69-016576936BD6}"/>
              </a:ext>
            </a:extLst>
          </p:cNvPr>
          <p:cNvSpPr txBox="1"/>
          <p:nvPr/>
        </p:nvSpPr>
        <p:spPr>
          <a:xfrm>
            <a:off x="1263764" y="6488668"/>
            <a:ext cx="3254738" cy="369332"/>
          </a:xfrm>
          <a:prstGeom prst="rect">
            <a:avLst/>
          </a:prstGeom>
          <a:noFill/>
        </p:spPr>
        <p:txBody>
          <a:bodyPr wrap="none" rtlCol="0">
            <a:spAutoFit/>
          </a:bodyPr>
          <a:lstStyle/>
          <a:p>
            <a:pPr algn="ctr"/>
            <a:r>
              <a:rPr lang="en-US" b="1" i="1" dirty="0">
                <a:solidFill>
                  <a:schemeClr val="accent5">
                    <a:lumMod val="75000"/>
                  </a:schemeClr>
                </a:solidFill>
                <a:cs typeface="Calibri" panose="020F0502020204030204" pitchFamily="34" charset="0"/>
              </a:rPr>
              <a:t>Step 1: Obtain item embeddings</a:t>
            </a:r>
          </a:p>
        </p:txBody>
      </p:sp>
      <p:sp>
        <p:nvSpPr>
          <p:cNvPr id="158" name="TextBox 157">
            <a:extLst>
              <a:ext uri="{FF2B5EF4-FFF2-40B4-BE49-F238E27FC236}">
                <a16:creationId xmlns:a16="http://schemas.microsoft.com/office/drawing/2014/main" id="{C8CDC637-E0CC-0647-9467-D24F35B3C2D1}"/>
              </a:ext>
            </a:extLst>
          </p:cNvPr>
          <p:cNvSpPr txBox="1"/>
          <p:nvPr/>
        </p:nvSpPr>
        <p:spPr>
          <a:xfrm>
            <a:off x="3670363" y="4012338"/>
            <a:ext cx="1894622" cy="646331"/>
          </a:xfrm>
          <a:prstGeom prst="rect">
            <a:avLst/>
          </a:prstGeom>
          <a:noFill/>
        </p:spPr>
        <p:txBody>
          <a:bodyPr wrap="none" rtlCol="0">
            <a:spAutoFit/>
          </a:bodyPr>
          <a:lstStyle/>
          <a:p>
            <a:pPr algn="ctr"/>
            <a:r>
              <a:rPr lang="en-US" b="1" i="1" dirty="0">
                <a:solidFill>
                  <a:schemeClr val="accent5">
                    <a:lumMod val="75000"/>
                  </a:schemeClr>
                </a:solidFill>
                <a:cs typeface="Calibri" panose="020F0502020204030204" pitchFamily="34" charset="0"/>
              </a:rPr>
              <a:t>Step 2: Transfer</a:t>
            </a:r>
          </a:p>
          <a:p>
            <a:pPr algn="ctr"/>
            <a:r>
              <a:rPr lang="en-US" b="1" i="1" dirty="0">
                <a:solidFill>
                  <a:schemeClr val="accent5">
                    <a:lumMod val="75000"/>
                  </a:schemeClr>
                </a:solidFill>
                <a:cs typeface="Calibri" panose="020F0502020204030204" pitchFamily="34" charset="0"/>
              </a:rPr>
              <a:t> item embeddings</a:t>
            </a:r>
          </a:p>
        </p:txBody>
      </p:sp>
      <p:sp>
        <p:nvSpPr>
          <p:cNvPr id="159" name="TextBox 158">
            <a:extLst>
              <a:ext uri="{FF2B5EF4-FFF2-40B4-BE49-F238E27FC236}">
                <a16:creationId xmlns:a16="http://schemas.microsoft.com/office/drawing/2014/main" id="{E8740172-801D-C14F-A4FE-0E66B99D22EB}"/>
              </a:ext>
            </a:extLst>
          </p:cNvPr>
          <p:cNvSpPr txBox="1"/>
          <p:nvPr/>
        </p:nvSpPr>
        <p:spPr>
          <a:xfrm>
            <a:off x="4898811" y="6484791"/>
            <a:ext cx="3256725" cy="369332"/>
          </a:xfrm>
          <a:prstGeom prst="rect">
            <a:avLst/>
          </a:prstGeom>
          <a:noFill/>
        </p:spPr>
        <p:txBody>
          <a:bodyPr wrap="none" rtlCol="0">
            <a:spAutoFit/>
          </a:bodyPr>
          <a:lstStyle/>
          <a:p>
            <a:r>
              <a:rPr lang="en-US" b="1" i="1" dirty="0">
                <a:solidFill>
                  <a:schemeClr val="accent5">
                    <a:lumMod val="75000"/>
                  </a:schemeClr>
                </a:solidFill>
                <a:cs typeface="Calibri" panose="020F0502020204030204" pitchFamily="34" charset="0"/>
              </a:rPr>
              <a:t>Step 3: Exploit item embeddings</a:t>
            </a:r>
          </a:p>
        </p:txBody>
      </p:sp>
      <p:sp>
        <p:nvSpPr>
          <p:cNvPr id="69" name="Rectangle 68">
            <a:extLst>
              <a:ext uri="{FF2B5EF4-FFF2-40B4-BE49-F238E27FC236}">
                <a16:creationId xmlns:a16="http://schemas.microsoft.com/office/drawing/2014/main" id="{98DA3CCE-533E-074C-A389-790B22E4BBCE}"/>
              </a:ext>
            </a:extLst>
          </p:cNvPr>
          <p:cNvSpPr/>
          <p:nvPr/>
        </p:nvSpPr>
        <p:spPr>
          <a:xfrm>
            <a:off x="-734815" y="1157996"/>
            <a:ext cx="10506634" cy="1077218"/>
          </a:xfrm>
          <a:prstGeom prst="rect">
            <a:avLst/>
          </a:prstGeom>
          <a:solidFill>
            <a:schemeClr val="bg1">
              <a:alpha val="85000"/>
            </a:schemeClr>
          </a:solidFill>
        </p:spPr>
        <p:txBody>
          <a:bodyPr wrap="square" rtlCol="0">
            <a:spAutoFit/>
          </a:bodyPr>
          <a:lstStyle/>
          <a:p>
            <a:pPr lvl="1" algn="ctr"/>
            <a:r>
              <a:rPr lang="en-US" altLang="zh-CN" sz="3200" dirty="0">
                <a:solidFill>
                  <a:srgbClr val="FF0000"/>
                </a:solidFill>
              </a:rPr>
              <a:t>Challenge 1: Embedding dimension of </a:t>
            </a:r>
          </a:p>
          <a:p>
            <a:pPr lvl="1" algn="ctr"/>
            <a:r>
              <a:rPr lang="en-US" altLang="zh-CN" sz="3200" dirty="0">
                <a:solidFill>
                  <a:srgbClr val="FF0000"/>
                </a:solidFill>
              </a:rPr>
              <a:t>two domains may be different</a:t>
            </a:r>
          </a:p>
        </p:txBody>
      </p:sp>
      <p:sp>
        <p:nvSpPr>
          <p:cNvPr id="5" name="Rectangle 4">
            <a:extLst>
              <a:ext uri="{FF2B5EF4-FFF2-40B4-BE49-F238E27FC236}">
                <a16:creationId xmlns:a16="http://schemas.microsoft.com/office/drawing/2014/main" id="{931DB5AE-DE19-7F48-804F-B0EFDE5C1A5E}"/>
              </a:ext>
            </a:extLst>
          </p:cNvPr>
          <p:cNvSpPr/>
          <p:nvPr/>
        </p:nvSpPr>
        <p:spPr>
          <a:xfrm>
            <a:off x="2999448" y="2858245"/>
            <a:ext cx="642195" cy="305784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a:extLst>
              <a:ext uri="{FF2B5EF4-FFF2-40B4-BE49-F238E27FC236}">
                <a16:creationId xmlns:a16="http://schemas.microsoft.com/office/drawing/2014/main" id="{03B31517-D070-F74B-B80E-BEF7E4089D13}"/>
              </a:ext>
            </a:extLst>
          </p:cNvPr>
          <p:cNvSpPr/>
          <p:nvPr/>
        </p:nvSpPr>
        <p:spPr>
          <a:xfrm>
            <a:off x="5590222" y="2812633"/>
            <a:ext cx="642195" cy="357957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88721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5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5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5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5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5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7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7" grpId="0"/>
      <p:bldP spid="158" grpId="0"/>
      <p:bldP spid="159" grpId="0"/>
      <p:bldP spid="69" grpId="0" animBg="1"/>
      <p:bldP spid="5" grpId="0" animBg="1"/>
      <p:bldP spid="71"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54592"/>
            <a:ext cx="10650388" cy="868451"/>
          </a:xfrm>
        </p:spPr>
        <p:txBody>
          <a:bodyPr>
            <a:noAutofit/>
          </a:bodyPr>
          <a:lstStyle/>
          <a:p>
            <a:r>
              <a:rPr lang="en-US" altLang="zh-CN" sz="3600" b="1" dirty="0">
                <a:solidFill>
                  <a:schemeClr val="accent5">
                    <a:lumMod val="75000"/>
                  </a:schemeClr>
                </a:solidFill>
                <a:latin typeface="+mn-lt"/>
              </a:rPr>
              <a:t>System Framework</a:t>
            </a:r>
          </a:p>
        </p:txBody>
      </p:sp>
      <p:sp>
        <p:nvSpPr>
          <p:cNvPr id="7" name="灯片编号占位符 6"/>
          <p:cNvSpPr>
            <a:spLocks noGrp="1"/>
          </p:cNvSpPr>
          <p:nvPr>
            <p:ph type="sldNum" sz="quarter" idx="12"/>
          </p:nvPr>
        </p:nvSpPr>
        <p:spPr>
          <a:xfrm>
            <a:off x="6457950" y="6356351"/>
            <a:ext cx="2057400" cy="365125"/>
          </a:xfr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BF648D4-87EC-4B0F-96CC-B2361512DBC1}" type="slidenum">
              <a:rPr kumimoji="0" lang="zh-CN" altLang="en-US" sz="2800" b="0" i="0" u="none" strike="noStrike" kern="1200" cap="none" spc="0" normalizeH="0" baseline="0" noProof="0" smtClean="0">
                <a:ln>
                  <a:noFill/>
                </a:ln>
                <a:solidFill>
                  <a:prstClr val="black">
                    <a:tint val="75000"/>
                  </a:prstClr>
                </a:solidFill>
                <a:effectLst/>
                <a:uLnTx/>
                <a:uFillTx/>
                <a:latin typeface="Calibri"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6</a:t>
            </a:fld>
            <a:endParaRPr kumimoji="0" lang="zh-CN" altLang="en-US" sz="2800" b="0" i="0" u="none" strike="noStrike" kern="1200" cap="none" spc="0" normalizeH="0" baseline="0" noProof="0">
              <a:ln>
                <a:noFill/>
              </a:ln>
              <a:solidFill>
                <a:prstClr val="black">
                  <a:tint val="75000"/>
                </a:prstClr>
              </a:solidFill>
              <a:effectLst/>
              <a:uLnTx/>
              <a:uFillTx/>
              <a:latin typeface="Calibri" panose="020F0502020204030204"/>
              <a:ea typeface="等线" panose="02010600030101010101" pitchFamily="2" charset="-122"/>
              <a:cs typeface="+mn-cs"/>
            </a:endParaRPr>
          </a:p>
        </p:txBody>
      </p:sp>
      <p:sp>
        <p:nvSpPr>
          <p:cNvPr id="8" name="灯片编号占位符 6">
            <a:extLst>
              <a:ext uri="{FF2B5EF4-FFF2-40B4-BE49-F238E27FC236}">
                <a16:creationId xmlns:a16="http://schemas.microsoft.com/office/drawing/2014/main" id="{705DD2EF-485A-6642-BEB4-993E06653254}"/>
              </a:ext>
            </a:extLst>
          </p:cNvPr>
          <p:cNvSpPr txBox="1">
            <a:spLocks/>
          </p:cNvSpPr>
          <p:nvPr/>
        </p:nvSpPr>
        <p:spPr>
          <a:xfrm>
            <a:off x="6457950" y="6356351"/>
            <a:ext cx="2057400" cy="365125"/>
          </a:xfrm>
          <a:prstGeom prst="rect">
            <a:avLst/>
          </a:prstGeom>
        </p:spPr>
        <p:txBody>
          <a:bodyPr vert="horz" lIns="91440" tIns="45720" rIns="91440" bIns="45720" rtlCol="0" anchor="ctr"/>
          <a:lstStyle>
            <a:defPPr>
              <a:defRPr lang="en-US"/>
            </a:defPPr>
            <a:lvl1pPr marL="0" algn="r" defTabSz="914400" rtl="0" eaLnBrk="1" latinLnBrk="0" hangingPunct="1">
              <a:defRPr sz="28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fld id="{DBF648D4-87EC-4B0F-96CC-B2361512DBC1}" type="slidenum">
              <a:rPr lang="zh-CN" altLang="en-US" smtClean="0">
                <a:solidFill>
                  <a:prstClr val="black">
                    <a:tint val="75000"/>
                  </a:prstClr>
                </a:solidFill>
                <a:latin typeface="Calibri" panose="020F0502020204030204"/>
                <a:ea typeface="等线" panose="02010600030101010101" pitchFamily="2" charset="-122"/>
              </a:rPr>
              <a:pPr defTabSz="457200"/>
              <a:t>6</a:t>
            </a:fld>
            <a:endParaRPr lang="zh-CN" altLang="en-US">
              <a:solidFill>
                <a:prstClr val="black">
                  <a:tint val="75000"/>
                </a:prstClr>
              </a:solidFill>
              <a:latin typeface="Calibri" panose="020F0502020204030204"/>
              <a:ea typeface="等线" panose="02010600030101010101" pitchFamily="2" charset="-122"/>
            </a:endParaRPr>
          </a:p>
        </p:txBody>
      </p:sp>
      <p:sp>
        <p:nvSpPr>
          <p:cNvPr id="39" name="Rectangle 38">
            <a:extLst>
              <a:ext uri="{FF2B5EF4-FFF2-40B4-BE49-F238E27FC236}">
                <a16:creationId xmlns:a16="http://schemas.microsoft.com/office/drawing/2014/main" id="{5991965F-4C99-7E41-985A-B326E7D5920D}"/>
              </a:ext>
            </a:extLst>
          </p:cNvPr>
          <p:cNvSpPr/>
          <p:nvPr/>
        </p:nvSpPr>
        <p:spPr>
          <a:xfrm>
            <a:off x="-344544" y="179782"/>
            <a:ext cx="12339320" cy="1384995"/>
          </a:xfrm>
          <a:prstGeom prst="rect">
            <a:avLst/>
          </a:prstGeom>
        </p:spPr>
        <p:txBody>
          <a:bodyPr wrap="square">
            <a:spAutoFit/>
          </a:bodyPr>
          <a:lstStyle/>
          <a:p>
            <a:pPr lvl="2"/>
            <a:r>
              <a:rPr lang="en-US" altLang="zh-CN" sz="2800" dirty="0"/>
              <a:t>	</a:t>
            </a:r>
          </a:p>
          <a:p>
            <a:pPr marL="742950" lvl="1" indent="-285750">
              <a:buFont typeface="Arial" panose="020B0604020202020204" pitchFamily="34" charset="0"/>
              <a:buChar char="•"/>
            </a:pPr>
            <a:r>
              <a:rPr lang="en-US" altLang="zh-CN" sz="2800" dirty="0"/>
              <a:t>CD-</a:t>
            </a:r>
            <a:r>
              <a:rPr lang="en-US" altLang="zh-CN" sz="2800" dirty="0" err="1"/>
              <a:t>RecSys</a:t>
            </a:r>
            <a:r>
              <a:rPr lang="en-US" altLang="zh-CN" sz="2800" dirty="0"/>
              <a:t> without sharing user-relevant data</a:t>
            </a:r>
          </a:p>
          <a:p>
            <a:pPr marL="742950" lvl="1" indent="-285750">
              <a:buFont typeface="Arial" panose="020B0604020202020204" pitchFamily="34" charset="0"/>
              <a:buChar char="•"/>
            </a:pPr>
            <a:endParaRPr lang="en-US" altLang="zh-CN" sz="2800" dirty="0"/>
          </a:p>
        </p:txBody>
      </p:sp>
      <p:grpSp>
        <p:nvGrpSpPr>
          <p:cNvPr id="100" name="Group 99">
            <a:extLst>
              <a:ext uri="{FF2B5EF4-FFF2-40B4-BE49-F238E27FC236}">
                <a16:creationId xmlns:a16="http://schemas.microsoft.com/office/drawing/2014/main" id="{856CC315-E5AC-BA44-82E8-D48581A14A11}"/>
              </a:ext>
            </a:extLst>
          </p:cNvPr>
          <p:cNvGrpSpPr/>
          <p:nvPr/>
        </p:nvGrpSpPr>
        <p:grpSpPr>
          <a:xfrm>
            <a:off x="1857911" y="1599757"/>
            <a:ext cx="1890584" cy="4822723"/>
            <a:chOff x="3052118" y="489490"/>
            <a:chExt cx="1890584" cy="4822723"/>
          </a:xfrm>
        </p:grpSpPr>
        <p:sp>
          <p:nvSpPr>
            <p:cNvPr id="101" name="椭圆 5">
              <a:extLst>
                <a:ext uri="{FF2B5EF4-FFF2-40B4-BE49-F238E27FC236}">
                  <a16:creationId xmlns:a16="http://schemas.microsoft.com/office/drawing/2014/main" id="{5827C899-21B3-5044-B7B8-5C5026F1A4B5}"/>
                </a:ext>
              </a:extLst>
            </p:cNvPr>
            <p:cNvSpPr/>
            <p:nvPr/>
          </p:nvSpPr>
          <p:spPr>
            <a:xfrm>
              <a:off x="4340584" y="1893508"/>
              <a:ext cx="388189" cy="396816"/>
            </a:xfrm>
            <a:prstGeom prst="ellipse">
              <a:avLst/>
            </a:prstGeom>
            <a:solidFill>
              <a:srgbClr val="5B9BD5">
                <a:lumMod val="60000"/>
                <a:lumOff val="40000"/>
              </a:srgbClr>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02" name="椭圆 5">
              <a:extLst>
                <a:ext uri="{FF2B5EF4-FFF2-40B4-BE49-F238E27FC236}">
                  <a16:creationId xmlns:a16="http://schemas.microsoft.com/office/drawing/2014/main" id="{84945158-ED6A-2443-ADF1-9CE781834CB1}"/>
                </a:ext>
              </a:extLst>
            </p:cNvPr>
            <p:cNvSpPr/>
            <p:nvPr/>
          </p:nvSpPr>
          <p:spPr>
            <a:xfrm>
              <a:off x="4340584" y="2487346"/>
              <a:ext cx="388189" cy="396816"/>
            </a:xfrm>
            <a:prstGeom prst="ellipse">
              <a:avLst/>
            </a:prstGeom>
            <a:solidFill>
              <a:srgbClr val="5B9BD5">
                <a:lumMod val="60000"/>
                <a:lumOff val="40000"/>
              </a:srgbClr>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03" name="矩形 8">
              <a:extLst>
                <a:ext uri="{FF2B5EF4-FFF2-40B4-BE49-F238E27FC236}">
                  <a16:creationId xmlns:a16="http://schemas.microsoft.com/office/drawing/2014/main" id="{FE005785-9B3F-6F46-B651-2ED1981EFB9C}"/>
                </a:ext>
              </a:extLst>
            </p:cNvPr>
            <p:cNvSpPr/>
            <p:nvPr/>
          </p:nvSpPr>
          <p:spPr>
            <a:xfrm>
              <a:off x="3293850" y="1747978"/>
              <a:ext cx="379563" cy="379563"/>
            </a:xfrm>
            <a:prstGeom prst="rect">
              <a:avLst/>
            </a:prstGeom>
            <a:solidFill>
              <a:srgbClr val="70AD47">
                <a:lumMod val="60000"/>
                <a:lumOff val="40000"/>
              </a:srgbClr>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04" name="矩形 8">
              <a:extLst>
                <a:ext uri="{FF2B5EF4-FFF2-40B4-BE49-F238E27FC236}">
                  <a16:creationId xmlns:a16="http://schemas.microsoft.com/office/drawing/2014/main" id="{762A406B-C139-884A-B5DC-45E1BDC691A3}"/>
                </a:ext>
              </a:extLst>
            </p:cNvPr>
            <p:cNvSpPr/>
            <p:nvPr/>
          </p:nvSpPr>
          <p:spPr>
            <a:xfrm>
              <a:off x="3293850" y="2481068"/>
              <a:ext cx="379563" cy="379563"/>
            </a:xfrm>
            <a:prstGeom prst="rect">
              <a:avLst/>
            </a:prstGeom>
            <a:solidFill>
              <a:srgbClr val="70AD47">
                <a:lumMod val="60000"/>
                <a:lumOff val="40000"/>
              </a:srgbClr>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05" name="矩形 8">
              <a:extLst>
                <a:ext uri="{FF2B5EF4-FFF2-40B4-BE49-F238E27FC236}">
                  <a16:creationId xmlns:a16="http://schemas.microsoft.com/office/drawing/2014/main" id="{97DDB415-5383-DC41-98A2-6466BA9C39D9}"/>
                </a:ext>
              </a:extLst>
            </p:cNvPr>
            <p:cNvSpPr/>
            <p:nvPr/>
          </p:nvSpPr>
          <p:spPr>
            <a:xfrm>
              <a:off x="3293849" y="3223690"/>
              <a:ext cx="379563" cy="379563"/>
            </a:xfrm>
            <a:prstGeom prst="rect">
              <a:avLst/>
            </a:prstGeom>
            <a:solidFill>
              <a:srgbClr val="70AD47">
                <a:lumMod val="60000"/>
                <a:lumOff val="40000"/>
              </a:srgbClr>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06" name="矩形 8">
              <a:extLst>
                <a:ext uri="{FF2B5EF4-FFF2-40B4-BE49-F238E27FC236}">
                  <a16:creationId xmlns:a16="http://schemas.microsoft.com/office/drawing/2014/main" id="{4662A6F5-AFEE-244A-8BE2-A74E7EC7FC1C}"/>
                </a:ext>
              </a:extLst>
            </p:cNvPr>
            <p:cNvSpPr/>
            <p:nvPr/>
          </p:nvSpPr>
          <p:spPr>
            <a:xfrm>
              <a:off x="3306976" y="3966312"/>
              <a:ext cx="379563" cy="379563"/>
            </a:xfrm>
            <a:prstGeom prst="rect">
              <a:avLst/>
            </a:prstGeom>
            <a:solidFill>
              <a:srgbClr val="70AD47">
                <a:lumMod val="60000"/>
                <a:lumOff val="40000"/>
              </a:srgbClr>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07" name="矩形 8">
              <a:extLst>
                <a:ext uri="{FF2B5EF4-FFF2-40B4-BE49-F238E27FC236}">
                  <a16:creationId xmlns:a16="http://schemas.microsoft.com/office/drawing/2014/main" id="{310058BB-0B9E-7F45-A0DF-ECD78E47BCD7}"/>
                </a:ext>
              </a:extLst>
            </p:cNvPr>
            <p:cNvSpPr/>
            <p:nvPr/>
          </p:nvSpPr>
          <p:spPr>
            <a:xfrm>
              <a:off x="3306725" y="4699402"/>
              <a:ext cx="379563" cy="379563"/>
            </a:xfrm>
            <a:prstGeom prst="rect">
              <a:avLst/>
            </a:prstGeom>
            <a:solidFill>
              <a:srgbClr val="70AD47">
                <a:lumMod val="60000"/>
                <a:lumOff val="40000"/>
              </a:srgbClr>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08" name="椭圆 5">
              <a:extLst>
                <a:ext uri="{FF2B5EF4-FFF2-40B4-BE49-F238E27FC236}">
                  <a16:creationId xmlns:a16="http://schemas.microsoft.com/office/drawing/2014/main" id="{FE1DC480-B769-8B49-9E7F-7303736027FF}"/>
                </a:ext>
              </a:extLst>
            </p:cNvPr>
            <p:cNvSpPr/>
            <p:nvPr/>
          </p:nvSpPr>
          <p:spPr>
            <a:xfrm>
              <a:off x="4340584" y="3614910"/>
              <a:ext cx="388189" cy="396816"/>
            </a:xfrm>
            <a:prstGeom prst="ellipse">
              <a:avLst/>
            </a:prstGeom>
            <a:solidFill>
              <a:srgbClr val="5B9BD5">
                <a:lumMod val="60000"/>
                <a:lumOff val="40000"/>
              </a:srgbClr>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09" name="椭圆 5">
              <a:extLst>
                <a:ext uri="{FF2B5EF4-FFF2-40B4-BE49-F238E27FC236}">
                  <a16:creationId xmlns:a16="http://schemas.microsoft.com/office/drawing/2014/main" id="{E2E93640-D854-054A-9BBA-62F928066512}"/>
                </a:ext>
              </a:extLst>
            </p:cNvPr>
            <p:cNvSpPr/>
            <p:nvPr/>
          </p:nvSpPr>
          <p:spPr>
            <a:xfrm>
              <a:off x="4340583" y="4229479"/>
              <a:ext cx="388189" cy="396816"/>
            </a:xfrm>
            <a:prstGeom prst="ellipse">
              <a:avLst/>
            </a:prstGeom>
            <a:solidFill>
              <a:srgbClr val="5B9BD5">
                <a:lumMod val="60000"/>
                <a:lumOff val="40000"/>
              </a:srgbClr>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cxnSp>
          <p:nvCxnSpPr>
            <p:cNvPr id="110" name="Straight Connector 109">
              <a:extLst>
                <a:ext uri="{FF2B5EF4-FFF2-40B4-BE49-F238E27FC236}">
                  <a16:creationId xmlns:a16="http://schemas.microsoft.com/office/drawing/2014/main" id="{F407B447-40E0-7540-98B5-B292B02A4EFE}"/>
                </a:ext>
              </a:extLst>
            </p:cNvPr>
            <p:cNvCxnSpPr>
              <a:cxnSpLocks/>
              <a:stCxn id="103" idx="3"/>
              <a:endCxn id="101" idx="2"/>
            </p:cNvCxnSpPr>
            <p:nvPr/>
          </p:nvCxnSpPr>
          <p:spPr>
            <a:xfrm>
              <a:off x="3673413" y="1937760"/>
              <a:ext cx="667171" cy="154156"/>
            </a:xfrm>
            <a:prstGeom prst="line">
              <a:avLst/>
            </a:prstGeom>
            <a:noFill/>
            <a:ln w="19050" cap="flat" cmpd="sng" algn="ctr">
              <a:solidFill>
                <a:srgbClr val="A5A5A5">
                  <a:lumMod val="75000"/>
                </a:srgbClr>
              </a:solidFill>
              <a:prstDash val="solid"/>
              <a:miter lim="800000"/>
            </a:ln>
            <a:effectLst/>
          </p:spPr>
        </p:cxnSp>
        <p:cxnSp>
          <p:nvCxnSpPr>
            <p:cNvPr id="111" name="Straight Connector 110">
              <a:extLst>
                <a:ext uri="{FF2B5EF4-FFF2-40B4-BE49-F238E27FC236}">
                  <a16:creationId xmlns:a16="http://schemas.microsoft.com/office/drawing/2014/main" id="{0AAA8B42-4931-A64D-AF5F-E913F337F8A1}"/>
                </a:ext>
              </a:extLst>
            </p:cNvPr>
            <p:cNvCxnSpPr>
              <a:cxnSpLocks/>
              <a:stCxn id="104" idx="3"/>
              <a:endCxn id="101" idx="2"/>
            </p:cNvCxnSpPr>
            <p:nvPr/>
          </p:nvCxnSpPr>
          <p:spPr>
            <a:xfrm flipV="1">
              <a:off x="3673413" y="2091916"/>
              <a:ext cx="667171" cy="578934"/>
            </a:xfrm>
            <a:prstGeom prst="line">
              <a:avLst/>
            </a:prstGeom>
            <a:noFill/>
            <a:ln w="19050" cap="flat" cmpd="sng" algn="ctr">
              <a:solidFill>
                <a:srgbClr val="A5A5A5">
                  <a:lumMod val="75000"/>
                </a:srgbClr>
              </a:solidFill>
              <a:prstDash val="solid"/>
              <a:miter lim="800000"/>
            </a:ln>
            <a:effectLst/>
          </p:spPr>
        </p:cxnSp>
        <p:cxnSp>
          <p:nvCxnSpPr>
            <p:cNvPr id="112" name="Straight Connector 111">
              <a:extLst>
                <a:ext uri="{FF2B5EF4-FFF2-40B4-BE49-F238E27FC236}">
                  <a16:creationId xmlns:a16="http://schemas.microsoft.com/office/drawing/2014/main" id="{DB3758C3-C8F6-7947-A428-F522A12A233D}"/>
                </a:ext>
              </a:extLst>
            </p:cNvPr>
            <p:cNvCxnSpPr>
              <a:cxnSpLocks/>
              <a:stCxn id="105" idx="3"/>
              <a:endCxn id="101" idx="2"/>
            </p:cNvCxnSpPr>
            <p:nvPr/>
          </p:nvCxnSpPr>
          <p:spPr>
            <a:xfrm flipV="1">
              <a:off x="3673412" y="2091916"/>
              <a:ext cx="667172" cy="1321556"/>
            </a:xfrm>
            <a:prstGeom prst="line">
              <a:avLst/>
            </a:prstGeom>
            <a:noFill/>
            <a:ln w="19050" cap="flat" cmpd="sng" algn="ctr">
              <a:solidFill>
                <a:srgbClr val="A5A5A5">
                  <a:lumMod val="75000"/>
                </a:srgbClr>
              </a:solidFill>
              <a:prstDash val="solid"/>
              <a:miter lim="800000"/>
            </a:ln>
            <a:effectLst/>
          </p:spPr>
        </p:cxnSp>
        <p:cxnSp>
          <p:nvCxnSpPr>
            <p:cNvPr id="113" name="Straight Connector 112">
              <a:extLst>
                <a:ext uri="{FF2B5EF4-FFF2-40B4-BE49-F238E27FC236}">
                  <a16:creationId xmlns:a16="http://schemas.microsoft.com/office/drawing/2014/main" id="{F47267A1-5273-AB44-BB45-0D1322912592}"/>
                </a:ext>
              </a:extLst>
            </p:cNvPr>
            <p:cNvCxnSpPr>
              <a:cxnSpLocks/>
              <a:stCxn id="106" idx="3"/>
              <a:endCxn id="102" idx="2"/>
            </p:cNvCxnSpPr>
            <p:nvPr/>
          </p:nvCxnSpPr>
          <p:spPr>
            <a:xfrm flipV="1">
              <a:off x="3686539" y="2685754"/>
              <a:ext cx="654045" cy="1470340"/>
            </a:xfrm>
            <a:prstGeom prst="line">
              <a:avLst/>
            </a:prstGeom>
            <a:noFill/>
            <a:ln w="19050" cap="flat" cmpd="sng" algn="ctr">
              <a:solidFill>
                <a:srgbClr val="A5A5A5">
                  <a:lumMod val="75000"/>
                </a:srgbClr>
              </a:solidFill>
              <a:prstDash val="solid"/>
              <a:miter lim="800000"/>
            </a:ln>
            <a:effectLst/>
          </p:spPr>
        </p:cxnSp>
        <p:cxnSp>
          <p:nvCxnSpPr>
            <p:cNvPr id="114" name="Straight Connector 113">
              <a:extLst>
                <a:ext uri="{FF2B5EF4-FFF2-40B4-BE49-F238E27FC236}">
                  <a16:creationId xmlns:a16="http://schemas.microsoft.com/office/drawing/2014/main" id="{82C347C6-8332-6F44-9D2F-D0E12B0B9F54}"/>
                </a:ext>
              </a:extLst>
            </p:cNvPr>
            <p:cNvCxnSpPr>
              <a:cxnSpLocks/>
              <a:stCxn id="106" idx="3"/>
              <a:endCxn id="108" idx="2"/>
            </p:cNvCxnSpPr>
            <p:nvPr/>
          </p:nvCxnSpPr>
          <p:spPr>
            <a:xfrm flipV="1">
              <a:off x="3686539" y="3813318"/>
              <a:ext cx="654045" cy="342776"/>
            </a:xfrm>
            <a:prstGeom prst="line">
              <a:avLst/>
            </a:prstGeom>
            <a:noFill/>
            <a:ln w="19050" cap="flat" cmpd="sng" algn="ctr">
              <a:solidFill>
                <a:srgbClr val="A5A5A5">
                  <a:lumMod val="75000"/>
                </a:srgbClr>
              </a:solidFill>
              <a:prstDash val="solid"/>
              <a:miter lim="800000"/>
            </a:ln>
            <a:effectLst/>
          </p:spPr>
        </p:cxnSp>
        <p:cxnSp>
          <p:nvCxnSpPr>
            <p:cNvPr id="115" name="Straight Connector 114">
              <a:extLst>
                <a:ext uri="{FF2B5EF4-FFF2-40B4-BE49-F238E27FC236}">
                  <a16:creationId xmlns:a16="http://schemas.microsoft.com/office/drawing/2014/main" id="{1AB62B45-2C1C-5B4C-BF29-A362C68088DD}"/>
                </a:ext>
              </a:extLst>
            </p:cNvPr>
            <p:cNvCxnSpPr>
              <a:cxnSpLocks/>
              <a:stCxn id="107" idx="3"/>
              <a:endCxn id="109" idx="2"/>
            </p:cNvCxnSpPr>
            <p:nvPr/>
          </p:nvCxnSpPr>
          <p:spPr>
            <a:xfrm flipV="1">
              <a:off x="3686288" y="4427887"/>
              <a:ext cx="654295" cy="461297"/>
            </a:xfrm>
            <a:prstGeom prst="line">
              <a:avLst/>
            </a:prstGeom>
            <a:noFill/>
            <a:ln w="19050" cap="flat" cmpd="sng" algn="ctr">
              <a:solidFill>
                <a:srgbClr val="A5A5A5">
                  <a:lumMod val="75000"/>
                </a:srgbClr>
              </a:solidFill>
              <a:prstDash val="solid"/>
              <a:miter lim="800000"/>
            </a:ln>
            <a:effectLst/>
          </p:spPr>
        </p:cxnSp>
        <p:cxnSp>
          <p:nvCxnSpPr>
            <p:cNvPr id="116" name="Straight Connector 115">
              <a:extLst>
                <a:ext uri="{FF2B5EF4-FFF2-40B4-BE49-F238E27FC236}">
                  <a16:creationId xmlns:a16="http://schemas.microsoft.com/office/drawing/2014/main" id="{F8E90255-B48E-E349-9917-459E26B5D836}"/>
                </a:ext>
              </a:extLst>
            </p:cNvPr>
            <p:cNvCxnSpPr>
              <a:cxnSpLocks/>
              <a:stCxn id="107" idx="3"/>
              <a:endCxn id="102" idx="2"/>
            </p:cNvCxnSpPr>
            <p:nvPr/>
          </p:nvCxnSpPr>
          <p:spPr>
            <a:xfrm flipV="1">
              <a:off x="3686288" y="2685754"/>
              <a:ext cx="654296" cy="2203430"/>
            </a:xfrm>
            <a:prstGeom prst="line">
              <a:avLst/>
            </a:prstGeom>
            <a:noFill/>
            <a:ln w="19050" cap="flat" cmpd="sng" algn="ctr">
              <a:solidFill>
                <a:srgbClr val="A5A5A5">
                  <a:lumMod val="75000"/>
                </a:srgbClr>
              </a:solidFill>
              <a:prstDash val="solid"/>
              <a:miter lim="800000"/>
            </a:ln>
            <a:effectLst/>
          </p:spPr>
        </p:cxnSp>
        <p:cxnSp>
          <p:nvCxnSpPr>
            <p:cNvPr id="117" name="Straight Connector 116">
              <a:extLst>
                <a:ext uri="{FF2B5EF4-FFF2-40B4-BE49-F238E27FC236}">
                  <a16:creationId xmlns:a16="http://schemas.microsoft.com/office/drawing/2014/main" id="{5D1DD051-F2C3-D249-A12A-B6DCDC75E2CD}"/>
                </a:ext>
              </a:extLst>
            </p:cNvPr>
            <p:cNvCxnSpPr>
              <a:cxnSpLocks/>
              <a:stCxn id="105" idx="3"/>
              <a:endCxn id="109" idx="2"/>
            </p:cNvCxnSpPr>
            <p:nvPr/>
          </p:nvCxnSpPr>
          <p:spPr>
            <a:xfrm>
              <a:off x="3673412" y="3413472"/>
              <a:ext cx="667171" cy="1014415"/>
            </a:xfrm>
            <a:prstGeom prst="line">
              <a:avLst/>
            </a:prstGeom>
            <a:noFill/>
            <a:ln w="19050" cap="flat" cmpd="sng" algn="ctr">
              <a:solidFill>
                <a:srgbClr val="A5A5A5">
                  <a:lumMod val="75000"/>
                </a:srgbClr>
              </a:solidFill>
              <a:prstDash val="solid"/>
              <a:miter lim="800000"/>
            </a:ln>
            <a:effectLst/>
          </p:spPr>
        </p:cxnSp>
        <p:cxnSp>
          <p:nvCxnSpPr>
            <p:cNvPr id="118" name="Straight Connector 117">
              <a:extLst>
                <a:ext uri="{FF2B5EF4-FFF2-40B4-BE49-F238E27FC236}">
                  <a16:creationId xmlns:a16="http://schemas.microsoft.com/office/drawing/2014/main" id="{CAAF9B87-D752-2F43-8EBE-F94BA9821C10}"/>
                </a:ext>
              </a:extLst>
            </p:cNvPr>
            <p:cNvCxnSpPr>
              <a:cxnSpLocks/>
              <a:stCxn id="102" idx="2"/>
              <a:endCxn id="105" idx="3"/>
            </p:cNvCxnSpPr>
            <p:nvPr/>
          </p:nvCxnSpPr>
          <p:spPr>
            <a:xfrm flipH="1">
              <a:off x="3673412" y="2685754"/>
              <a:ext cx="667172" cy="727718"/>
            </a:xfrm>
            <a:prstGeom prst="line">
              <a:avLst/>
            </a:prstGeom>
            <a:noFill/>
            <a:ln w="19050" cap="flat" cmpd="sng" algn="ctr">
              <a:solidFill>
                <a:srgbClr val="A5A5A5">
                  <a:lumMod val="75000"/>
                </a:srgbClr>
              </a:solidFill>
              <a:prstDash val="solid"/>
              <a:miter lim="800000"/>
            </a:ln>
            <a:effectLst/>
          </p:spPr>
        </p:cxnSp>
        <p:cxnSp>
          <p:nvCxnSpPr>
            <p:cNvPr id="119" name="Straight Connector 118">
              <a:extLst>
                <a:ext uri="{FF2B5EF4-FFF2-40B4-BE49-F238E27FC236}">
                  <a16:creationId xmlns:a16="http://schemas.microsoft.com/office/drawing/2014/main" id="{73C62AEE-53D5-8A4F-9029-A99206DF611E}"/>
                </a:ext>
              </a:extLst>
            </p:cNvPr>
            <p:cNvCxnSpPr>
              <a:cxnSpLocks/>
              <a:stCxn id="106" idx="3"/>
              <a:endCxn id="109" idx="2"/>
            </p:cNvCxnSpPr>
            <p:nvPr/>
          </p:nvCxnSpPr>
          <p:spPr>
            <a:xfrm>
              <a:off x="3686539" y="4156094"/>
              <a:ext cx="654044" cy="271793"/>
            </a:xfrm>
            <a:prstGeom prst="line">
              <a:avLst/>
            </a:prstGeom>
            <a:noFill/>
            <a:ln w="19050" cap="flat" cmpd="sng" algn="ctr">
              <a:solidFill>
                <a:srgbClr val="A5A5A5">
                  <a:lumMod val="75000"/>
                </a:srgbClr>
              </a:solidFill>
              <a:prstDash val="solid"/>
              <a:miter lim="800000"/>
            </a:ln>
            <a:effectLst/>
          </p:spPr>
        </p:cxnSp>
        <p:cxnSp>
          <p:nvCxnSpPr>
            <p:cNvPr id="120" name="Straight Connector 119">
              <a:extLst>
                <a:ext uri="{FF2B5EF4-FFF2-40B4-BE49-F238E27FC236}">
                  <a16:creationId xmlns:a16="http://schemas.microsoft.com/office/drawing/2014/main" id="{E054BFC8-7A34-404A-BAEF-B0F4391139B5}"/>
                </a:ext>
              </a:extLst>
            </p:cNvPr>
            <p:cNvCxnSpPr>
              <a:cxnSpLocks/>
              <a:stCxn id="104" idx="3"/>
              <a:endCxn id="108" idx="2"/>
            </p:cNvCxnSpPr>
            <p:nvPr/>
          </p:nvCxnSpPr>
          <p:spPr>
            <a:xfrm>
              <a:off x="3673413" y="2670850"/>
              <a:ext cx="667171" cy="1142468"/>
            </a:xfrm>
            <a:prstGeom prst="line">
              <a:avLst/>
            </a:prstGeom>
            <a:noFill/>
            <a:ln w="19050" cap="flat" cmpd="sng" algn="ctr">
              <a:solidFill>
                <a:srgbClr val="A5A5A5">
                  <a:lumMod val="75000"/>
                </a:srgbClr>
              </a:solidFill>
              <a:prstDash val="solid"/>
              <a:miter lim="800000"/>
            </a:ln>
            <a:effectLst/>
          </p:spPr>
        </p:cxnSp>
        <p:cxnSp>
          <p:nvCxnSpPr>
            <p:cNvPr id="121" name="Straight Connector 120">
              <a:extLst>
                <a:ext uri="{FF2B5EF4-FFF2-40B4-BE49-F238E27FC236}">
                  <a16:creationId xmlns:a16="http://schemas.microsoft.com/office/drawing/2014/main" id="{5FA55FF3-49B7-6949-A242-8379D7F450EF}"/>
                </a:ext>
              </a:extLst>
            </p:cNvPr>
            <p:cNvCxnSpPr>
              <a:cxnSpLocks/>
              <a:endCxn id="102" idx="2"/>
            </p:cNvCxnSpPr>
            <p:nvPr/>
          </p:nvCxnSpPr>
          <p:spPr>
            <a:xfrm>
              <a:off x="3686288" y="1796640"/>
              <a:ext cx="654296" cy="889114"/>
            </a:xfrm>
            <a:prstGeom prst="line">
              <a:avLst/>
            </a:prstGeom>
            <a:noFill/>
            <a:ln w="19050" cap="flat" cmpd="sng" algn="ctr">
              <a:solidFill>
                <a:srgbClr val="A5A5A5">
                  <a:lumMod val="75000"/>
                </a:srgbClr>
              </a:solidFill>
              <a:prstDash val="solid"/>
              <a:miter lim="800000"/>
            </a:ln>
            <a:effectLst/>
          </p:spPr>
        </p:cxnSp>
        <p:sp>
          <p:nvSpPr>
            <p:cNvPr id="122" name="Rectangle 121">
              <a:extLst>
                <a:ext uri="{FF2B5EF4-FFF2-40B4-BE49-F238E27FC236}">
                  <a16:creationId xmlns:a16="http://schemas.microsoft.com/office/drawing/2014/main" id="{35A43148-4FB3-E642-A287-E5A67CF711FE}"/>
                </a:ext>
              </a:extLst>
            </p:cNvPr>
            <p:cNvSpPr/>
            <p:nvPr/>
          </p:nvSpPr>
          <p:spPr>
            <a:xfrm>
              <a:off x="3052118" y="489490"/>
              <a:ext cx="1890584" cy="4822723"/>
            </a:xfrm>
            <a:prstGeom prst="rect">
              <a:avLst/>
            </a:prstGeom>
            <a:noFill/>
            <a:ln w="19050" cap="flat" cmpd="sng" algn="ctr">
              <a:solidFill>
                <a:sysClr val="windowText" lastClr="000000"/>
              </a:solidFill>
              <a:prstDash val="sys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等线" panose="020F0502020204030204"/>
                <a:ea typeface="+mn-ea"/>
                <a:cs typeface="+mn-cs"/>
              </a:endParaRPr>
            </a:p>
          </p:txBody>
        </p:sp>
        <p:sp>
          <p:nvSpPr>
            <p:cNvPr id="123" name="TextBox 122">
              <a:extLst>
                <a:ext uri="{FF2B5EF4-FFF2-40B4-BE49-F238E27FC236}">
                  <a16:creationId xmlns:a16="http://schemas.microsoft.com/office/drawing/2014/main" id="{41D5F141-C05C-4F4B-83B2-DBF67F7454B1}"/>
                </a:ext>
              </a:extLst>
            </p:cNvPr>
            <p:cNvSpPr txBox="1"/>
            <p:nvPr/>
          </p:nvSpPr>
          <p:spPr>
            <a:xfrm>
              <a:off x="3108384" y="489490"/>
              <a:ext cx="1778051"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black"/>
                  </a:solidFill>
                  <a:effectLst/>
                  <a:uLnTx/>
                  <a:uFillTx/>
                  <a:latin typeface="等线" panose="020F0502020204030204"/>
                </a:rPr>
                <a:t>Auxiliary Domain</a:t>
              </a:r>
            </a:p>
          </p:txBody>
        </p:sp>
        <p:cxnSp>
          <p:nvCxnSpPr>
            <p:cNvPr id="124" name="Straight Arrow Connector 123">
              <a:extLst>
                <a:ext uri="{FF2B5EF4-FFF2-40B4-BE49-F238E27FC236}">
                  <a16:creationId xmlns:a16="http://schemas.microsoft.com/office/drawing/2014/main" id="{4A28ED83-2DD9-BA46-ADE8-633E199FA1AD}"/>
                </a:ext>
              </a:extLst>
            </p:cNvPr>
            <p:cNvCxnSpPr>
              <a:cxnSpLocks/>
            </p:cNvCxnSpPr>
            <p:nvPr/>
          </p:nvCxnSpPr>
          <p:spPr>
            <a:xfrm>
              <a:off x="3471376" y="1199096"/>
              <a:ext cx="0" cy="286798"/>
            </a:xfrm>
            <a:prstGeom prst="straightConnector1">
              <a:avLst/>
            </a:prstGeom>
            <a:noFill/>
            <a:ln w="12700" cap="flat" cmpd="sng" algn="ctr">
              <a:solidFill>
                <a:sysClr val="windowText" lastClr="000000"/>
              </a:solidFill>
              <a:prstDash val="solid"/>
              <a:miter lim="800000"/>
              <a:tailEnd type="triangle"/>
            </a:ln>
            <a:effectLst/>
          </p:spPr>
        </p:cxnSp>
        <p:cxnSp>
          <p:nvCxnSpPr>
            <p:cNvPr id="125" name="Straight Arrow Connector 124">
              <a:extLst>
                <a:ext uri="{FF2B5EF4-FFF2-40B4-BE49-F238E27FC236}">
                  <a16:creationId xmlns:a16="http://schemas.microsoft.com/office/drawing/2014/main" id="{105D5195-127D-C64D-BF2B-BB6DC73BB94C}"/>
                </a:ext>
              </a:extLst>
            </p:cNvPr>
            <p:cNvCxnSpPr>
              <a:cxnSpLocks/>
            </p:cNvCxnSpPr>
            <p:nvPr/>
          </p:nvCxnSpPr>
          <p:spPr>
            <a:xfrm>
              <a:off x="4033903" y="1461180"/>
              <a:ext cx="0" cy="286798"/>
            </a:xfrm>
            <a:prstGeom prst="straightConnector1">
              <a:avLst/>
            </a:prstGeom>
            <a:noFill/>
            <a:ln w="12700" cap="flat" cmpd="sng" algn="ctr">
              <a:solidFill>
                <a:sysClr val="windowText" lastClr="000000"/>
              </a:solidFill>
              <a:prstDash val="solid"/>
              <a:miter lim="800000"/>
              <a:tailEnd type="triangle"/>
            </a:ln>
            <a:effectLst/>
          </p:spPr>
        </p:cxnSp>
        <p:cxnSp>
          <p:nvCxnSpPr>
            <p:cNvPr id="126" name="Straight Arrow Connector 125">
              <a:extLst>
                <a:ext uri="{FF2B5EF4-FFF2-40B4-BE49-F238E27FC236}">
                  <a16:creationId xmlns:a16="http://schemas.microsoft.com/office/drawing/2014/main" id="{BA05BD6D-5C58-7E47-BA03-138D42C95057}"/>
                </a:ext>
              </a:extLst>
            </p:cNvPr>
            <p:cNvCxnSpPr>
              <a:cxnSpLocks/>
            </p:cNvCxnSpPr>
            <p:nvPr/>
          </p:nvCxnSpPr>
          <p:spPr>
            <a:xfrm>
              <a:off x="4542193" y="1199096"/>
              <a:ext cx="0" cy="286798"/>
            </a:xfrm>
            <a:prstGeom prst="straightConnector1">
              <a:avLst/>
            </a:prstGeom>
            <a:noFill/>
            <a:ln w="12700" cap="flat" cmpd="sng" algn="ctr">
              <a:solidFill>
                <a:sysClr val="windowText" lastClr="000000"/>
              </a:solidFill>
              <a:prstDash val="solid"/>
              <a:miter lim="800000"/>
              <a:tailEnd type="triangle"/>
            </a:ln>
            <a:effectLst/>
          </p:spPr>
        </p:cxnSp>
        <p:sp>
          <p:nvSpPr>
            <p:cNvPr id="127" name="Rectangle 126">
              <a:extLst>
                <a:ext uri="{FF2B5EF4-FFF2-40B4-BE49-F238E27FC236}">
                  <a16:creationId xmlns:a16="http://schemas.microsoft.com/office/drawing/2014/main" id="{E24F7C46-2CB1-004A-92B4-75D9E23AA22B}"/>
                </a:ext>
              </a:extLst>
            </p:cNvPr>
            <p:cNvSpPr/>
            <p:nvPr/>
          </p:nvSpPr>
          <p:spPr>
            <a:xfrm>
              <a:off x="3132122" y="972365"/>
              <a:ext cx="598241" cy="3231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500" b="1" i="1" u="none" strike="noStrike" kern="0" cap="none" spc="0" normalizeH="0" baseline="0" noProof="0" dirty="0">
                  <a:ln>
                    <a:noFill/>
                  </a:ln>
                  <a:solidFill>
                    <a:prstClr val="black"/>
                  </a:solidFill>
                  <a:effectLst/>
                  <a:uLnTx/>
                  <a:uFillTx/>
                  <a:cs typeface="Calibri" panose="020F0502020204030204" pitchFamily="34" charset="0"/>
                </a:rPr>
                <a:t>users</a:t>
              </a:r>
              <a:endParaRPr kumimoji="0" lang="en-US" sz="1500" b="0" i="1" u="none" strike="noStrike" kern="0" cap="none" spc="0" normalizeH="0" baseline="0" noProof="0" dirty="0">
                <a:ln>
                  <a:noFill/>
                </a:ln>
                <a:solidFill>
                  <a:prstClr val="black"/>
                </a:solidFill>
                <a:effectLst/>
                <a:uLnTx/>
                <a:uFillTx/>
                <a:cs typeface="Calibri" panose="020F0502020204030204" pitchFamily="34" charset="0"/>
              </a:endParaRPr>
            </a:p>
          </p:txBody>
        </p:sp>
        <p:sp>
          <p:nvSpPr>
            <p:cNvPr id="128" name="Rectangle 127">
              <a:extLst>
                <a:ext uri="{FF2B5EF4-FFF2-40B4-BE49-F238E27FC236}">
                  <a16:creationId xmlns:a16="http://schemas.microsoft.com/office/drawing/2014/main" id="{6D84F988-4538-F04E-990A-B215DD1FBF54}"/>
                </a:ext>
              </a:extLst>
            </p:cNvPr>
            <p:cNvSpPr/>
            <p:nvPr/>
          </p:nvSpPr>
          <p:spPr>
            <a:xfrm>
              <a:off x="4244240" y="976342"/>
              <a:ext cx="620619" cy="3231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500" b="1" i="1" u="none" strike="noStrike" kern="0" cap="none" spc="0" normalizeH="0" baseline="0" noProof="0" dirty="0">
                  <a:ln>
                    <a:noFill/>
                  </a:ln>
                  <a:solidFill>
                    <a:prstClr val="black"/>
                  </a:solidFill>
                  <a:effectLst/>
                  <a:uLnTx/>
                  <a:uFillTx/>
                  <a:cs typeface="Calibri" panose="020F0502020204030204" pitchFamily="34" charset="0"/>
                </a:rPr>
                <a:t>items</a:t>
              </a:r>
              <a:endParaRPr kumimoji="0" lang="en-US" sz="1500" b="0" i="1" u="none" strike="noStrike" kern="0" cap="none" spc="0" normalizeH="0" baseline="0" noProof="0" dirty="0">
                <a:ln>
                  <a:noFill/>
                </a:ln>
                <a:solidFill>
                  <a:prstClr val="black"/>
                </a:solidFill>
                <a:effectLst/>
                <a:uLnTx/>
                <a:uFillTx/>
                <a:cs typeface="Calibri" panose="020F0502020204030204" pitchFamily="34" charset="0"/>
              </a:endParaRPr>
            </a:p>
          </p:txBody>
        </p:sp>
        <p:sp>
          <p:nvSpPr>
            <p:cNvPr id="129" name="Rectangle 128">
              <a:extLst>
                <a:ext uri="{FF2B5EF4-FFF2-40B4-BE49-F238E27FC236}">
                  <a16:creationId xmlns:a16="http://schemas.microsoft.com/office/drawing/2014/main" id="{EBD64BF0-1887-904E-B791-E64EDEED9AA9}"/>
                </a:ext>
              </a:extLst>
            </p:cNvPr>
            <p:cNvSpPr/>
            <p:nvPr/>
          </p:nvSpPr>
          <p:spPr>
            <a:xfrm>
              <a:off x="3456642" y="1188337"/>
              <a:ext cx="1257396" cy="3231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500" b="1" i="1" u="none" strike="noStrike" kern="0" cap="none" spc="0" normalizeH="0" baseline="0" noProof="0" dirty="0">
                  <a:ln>
                    <a:noFill/>
                  </a:ln>
                  <a:solidFill>
                    <a:prstClr val="black"/>
                  </a:solidFill>
                  <a:effectLst/>
                  <a:uLnTx/>
                  <a:uFillTx/>
                  <a:cs typeface="Calibri" panose="020F0502020204030204" pitchFamily="34" charset="0"/>
                </a:rPr>
                <a:t>interactions</a:t>
              </a:r>
              <a:endParaRPr kumimoji="0" lang="en-US" sz="1500" b="0" i="1" u="none" strike="noStrike" kern="0" cap="none" spc="0" normalizeH="0" baseline="0" noProof="0" dirty="0">
                <a:ln>
                  <a:noFill/>
                </a:ln>
                <a:solidFill>
                  <a:prstClr val="black"/>
                </a:solidFill>
                <a:effectLst/>
                <a:uLnTx/>
                <a:uFillTx/>
                <a:cs typeface="Calibri" panose="020F0502020204030204" pitchFamily="34" charset="0"/>
              </a:endParaRPr>
            </a:p>
          </p:txBody>
        </p:sp>
      </p:grpSp>
      <p:grpSp>
        <p:nvGrpSpPr>
          <p:cNvPr id="4" name="Group 3">
            <a:extLst>
              <a:ext uri="{FF2B5EF4-FFF2-40B4-BE49-F238E27FC236}">
                <a16:creationId xmlns:a16="http://schemas.microsoft.com/office/drawing/2014/main" id="{1C06EAC8-0B53-1F4C-8C30-CAEE2F722D68}"/>
              </a:ext>
            </a:extLst>
          </p:cNvPr>
          <p:cNvGrpSpPr/>
          <p:nvPr/>
        </p:nvGrpSpPr>
        <p:grpSpPr>
          <a:xfrm>
            <a:off x="5504865" y="1599757"/>
            <a:ext cx="1890584" cy="4822723"/>
            <a:chOff x="4201892" y="1533628"/>
            <a:chExt cx="1890584" cy="4822723"/>
          </a:xfrm>
        </p:grpSpPr>
        <p:sp>
          <p:nvSpPr>
            <p:cNvPr id="130" name="Rectangle 129">
              <a:extLst>
                <a:ext uri="{FF2B5EF4-FFF2-40B4-BE49-F238E27FC236}">
                  <a16:creationId xmlns:a16="http://schemas.microsoft.com/office/drawing/2014/main" id="{90C7F7CD-BCCC-3E40-AE20-C7575545FE45}"/>
                </a:ext>
              </a:extLst>
            </p:cNvPr>
            <p:cNvSpPr/>
            <p:nvPr/>
          </p:nvSpPr>
          <p:spPr>
            <a:xfrm>
              <a:off x="4201892" y="1533628"/>
              <a:ext cx="1890584" cy="4822723"/>
            </a:xfrm>
            <a:prstGeom prst="rect">
              <a:avLst/>
            </a:prstGeom>
            <a:noFill/>
            <a:ln w="19050" cap="flat" cmpd="sng" algn="ctr">
              <a:solidFill>
                <a:sysClr val="windowText" lastClr="000000"/>
              </a:solidFill>
              <a:prstDash val="sys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等线" panose="020F0502020204030204"/>
                <a:ea typeface="+mn-ea"/>
                <a:cs typeface="+mn-cs"/>
              </a:endParaRPr>
            </a:p>
          </p:txBody>
        </p:sp>
        <p:sp>
          <p:nvSpPr>
            <p:cNvPr id="131" name="TextBox 130">
              <a:extLst>
                <a:ext uri="{FF2B5EF4-FFF2-40B4-BE49-F238E27FC236}">
                  <a16:creationId xmlns:a16="http://schemas.microsoft.com/office/drawing/2014/main" id="{2938A113-6393-0448-A20C-0AF70D3FB905}"/>
                </a:ext>
              </a:extLst>
            </p:cNvPr>
            <p:cNvSpPr txBox="1"/>
            <p:nvPr/>
          </p:nvSpPr>
          <p:spPr>
            <a:xfrm>
              <a:off x="4368449" y="1544737"/>
              <a:ext cx="1574470" cy="338554"/>
            </a:xfrm>
            <a:prstGeom prst="rect">
              <a:avLst/>
            </a:prstGeom>
            <a:noFill/>
          </p:spPr>
          <p:txBody>
            <a:bodyPr wrap="none" rtlCol="0">
              <a:spAutoFit/>
            </a:bodyPr>
            <a:lstStyle/>
            <a:p>
              <a:r>
                <a:rPr lang="en-US" sz="1600" b="1" dirty="0">
                  <a:solidFill>
                    <a:prstClr val="black"/>
                  </a:solidFill>
                  <a:latin typeface="等线" panose="020F0502020204030204"/>
                </a:rPr>
                <a:t>Target Domain</a:t>
              </a:r>
            </a:p>
          </p:txBody>
        </p:sp>
        <p:cxnSp>
          <p:nvCxnSpPr>
            <p:cNvPr id="132" name="Straight Arrow Connector 131">
              <a:extLst>
                <a:ext uri="{FF2B5EF4-FFF2-40B4-BE49-F238E27FC236}">
                  <a16:creationId xmlns:a16="http://schemas.microsoft.com/office/drawing/2014/main" id="{D8F5255C-AA9E-104F-9C52-E02DE65825F1}"/>
                </a:ext>
              </a:extLst>
            </p:cNvPr>
            <p:cNvCxnSpPr>
              <a:cxnSpLocks/>
            </p:cNvCxnSpPr>
            <p:nvPr/>
          </p:nvCxnSpPr>
          <p:spPr>
            <a:xfrm>
              <a:off x="4621150" y="2243234"/>
              <a:ext cx="0" cy="286798"/>
            </a:xfrm>
            <a:prstGeom prst="straightConnector1">
              <a:avLst/>
            </a:prstGeom>
            <a:noFill/>
            <a:ln w="12700" cap="flat" cmpd="sng" algn="ctr">
              <a:solidFill>
                <a:sysClr val="windowText" lastClr="000000"/>
              </a:solidFill>
              <a:prstDash val="solid"/>
              <a:miter lim="800000"/>
              <a:tailEnd type="triangle"/>
            </a:ln>
            <a:effectLst/>
          </p:spPr>
        </p:cxnSp>
        <p:cxnSp>
          <p:nvCxnSpPr>
            <p:cNvPr id="133" name="Straight Arrow Connector 132">
              <a:extLst>
                <a:ext uri="{FF2B5EF4-FFF2-40B4-BE49-F238E27FC236}">
                  <a16:creationId xmlns:a16="http://schemas.microsoft.com/office/drawing/2014/main" id="{BDADD434-7050-4442-A857-19DCA5EBC42C}"/>
                </a:ext>
              </a:extLst>
            </p:cNvPr>
            <p:cNvCxnSpPr>
              <a:cxnSpLocks/>
            </p:cNvCxnSpPr>
            <p:nvPr/>
          </p:nvCxnSpPr>
          <p:spPr>
            <a:xfrm>
              <a:off x="5183677" y="2505318"/>
              <a:ext cx="0" cy="286798"/>
            </a:xfrm>
            <a:prstGeom prst="straightConnector1">
              <a:avLst/>
            </a:prstGeom>
            <a:noFill/>
            <a:ln w="12700" cap="flat" cmpd="sng" algn="ctr">
              <a:solidFill>
                <a:sysClr val="windowText" lastClr="000000"/>
              </a:solidFill>
              <a:prstDash val="solid"/>
              <a:miter lim="800000"/>
              <a:tailEnd type="triangle"/>
            </a:ln>
            <a:effectLst/>
          </p:spPr>
        </p:cxnSp>
        <p:cxnSp>
          <p:nvCxnSpPr>
            <p:cNvPr id="134" name="Straight Arrow Connector 133">
              <a:extLst>
                <a:ext uri="{FF2B5EF4-FFF2-40B4-BE49-F238E27FC236}">
                  <a16:creationId xmlns:a16="http://schemas.microsoft.com/office/drawing/2014/main" id="{B2E412CC-A365-9740-AE80-6189473BEF0D}"/>
                </a:ext>
              </a:extLst>
            </p:cNvPr>
            <p:cNvCxnSpPr>
              <a:cxnSpLocks/>
            </p:cNvCxnSpPr>
            <p:nvPr/>
          </p:nvCxnSpPr>
          <p:spPr>
            <a:xfrm>
              <a:off x="5691967" y="2243234"/>
              <a:ext cx="0" cy="286798"/>
            </a:xfrm>
            <a:prstGeom prst="straightConnector1">
              <a:avLst/>
            </a:prstGeom>
            <a:noFill/>
            <a:ln w="12700" cap="flat" cmpd="sng" algn="ctr">
              <a:solidFill>
                <a:sysClr val="windowText" lastClr="000000"/>
              </a:solidFill>
              <a:prstDash val="solid"/>
              <a:miter lim="800000"/>
              <a:tailEnd type="triangle"/>
            </a:ln>
            <a:effectLst/>
          </p:spPr>
        </p:cxnSp>
        <p:sp>
          <p:nvSpPr>
            <p:cNvPr id="135" name="Rectangle 134">
              <a:extLst>
                <a:ext uri="{FF2B5EF4-FFF2-40B4-BE49-F238E27FC236}">
                  <a16:creationId xmlns:a16="http://schemas.microsoft.com/office/drawing/2014/main" id="{1C74DFE1-6471-864C-9178-3F3A422E5991}"/>
                </a:ext>
              </a:extLst>
            </p:cNvPr>
            <p:cNvSpPr/>
            <p:nvPr/>
          </p:nvSpPr>
          <p:spPr>
            <a:xfrm>
              <a:off x="4281896" y="2016503"/>
              <a:ext cx="620619" cy="323165"/>
            </a:xfrm>
            <a:prstGeom prst="rect">
              <a:avLst/>
            </a:prstGeom>
          </p:spPr>
          <p:txBody>
            <a:bodyPr wrap="none">
              <a:spAutoFit/>
            </a:bodyPr>
            <a:lstStyle/>
            <a:p>
              <a:r>
                <a:rPr lang="en-US" sz="1500" b="1" i="1" dirty="0">
                  <a:solidFill>
                    <a:prstClr val="black"/>
                  </a:solidFill>
                  <a:cs typeface="Calibri" panose="020F0502020204030204" pitchFamily="34" charset="0"/>
                </a:rPr>
                <a:t>items</a:t>
              </a:r>
              <a:endParaRPr lang="en-US" sz="1500" i="1" dirty="0">
                <a:solidFill>
                  <a:prstClr val="black"/>
                </a:solidFill>
                <a:cs typeface="Calibri" panose="020F0502020204030204" pitchFamily="34" charset="0"/>
              </a:endParaRPr>
            </a:p>
          </p:txBody>
        </p:sp>
        <p:sp>
          <p:nvSpPr>
            <p:cNvPr id="136" name="Rectangle 135">
              <a:extLst>
                <a:ext uri="{FF2B5EF4-FFF2-40B4-BE49-F238E27FC236}">
                  <a16:creationId xmlns:a16="http://schemas.microsoft.com/office/drawing/2014/main" id="{04374017-531C-A044-A61C-55939A2B2ADC}"/>
                </a:ext>
              </a:extLst>
            </p:cNvPr>
            <p:cNvSpPr/>
            <p:nvPr/>
          </p:nvSpPr>
          <p:spPr>
            <a:xfrm>
              <a:off x="5394014" y="2008605"/>
              <a:ext cx="598241" cy="323165"/>
            </a:xfrm>
            <a:prstGeom prst="rect">
              <a:avLst/>
            </a:prstGeom>
          </p:spPr>
          <p:txBody>
            <a:bodyPr wrap="none">
              <a:spAutoFit/>
            </a:bodyPr>
            <a:lstStyle/>
            <a:p>
              <a:r>
                <a:rPr lang="en-US" sz="1500" b="1" i="1" dirty="0">
                  <a:solidFill>
                    <a:prstClr val="black"/>
                  </a:solidFill>
                  <a:cs typeface="Calibri" panose="020F0502020204030204" pitchFamily="34" charset="0"/>
                </a:rPr>
                <a:t>users</a:t>
              </a:r>
              <a:endParaRPr lang="en-US" sz="1500" i="1" dirty="0">
                <a:solidFill>
                  <a:prstClr val="black"/>
                </a:solidFill>
                <a:cs typeface="Calibri" panose="020F0502020204030204" pitchFamily="34" charset="0"/>
              </a:endParaRPr>
            </a:p>
          </p:txBody>
        </p:sp>
        <p:sp>
          <p:nvSpPr>
            <p:cNvPr id="137" name="Rectangle 136">
              <a:extLst>
                <a:ext uri="{FF2B5EF4-FFF2-40B4-BE49-F238E27FC236}">
                  <a16:creationId xmlns:a16="http://schemas.microsoft.com/office/drawing/2014/main" id="{9F14A9CB-75D5-9E42-958F-39BDCC6FC248}"/>
                </a:ext>
              </a:extLst>
            </p:cNvPr>
            <p:cNvSpPr/>
            <p:nvPr/>
          </p:nvSpPr>
          <p:spPr>
            <a:xfrm>
              <a:off x="4606416" y="2232475"/>
              <a:ext cx="1257396" cy="323165"/>
            </a:xfrm>
            <a:prstGeom prst="rect">
              <a:avLst/>
            </a:prstGeom>
          </p:spPr>
          <p:txBody>
            <a:bodyPr wrap="square">
              <a:spAutoFit/>
            </a:bodyPr>
            <a:lstStyle/>
            <a:p>
              <a:r>
                <a:rPr lang="en-US" sz="1500" b="1" i="1" dirty="0">
                  <a:solidFill>
                    <a:prstClr val="black"/>
                  </a:solidFill>
                  <a:cs typeface="Calibri" panose="020F0502020204030204" pitchFamily="34" charset="0"/>
                </a:rPr>
                <a:t>interactions</a:t>
              </a:r>
              <a:endParaRPr lang="en-US" sz="1500" i="1" dirty="0">
                <a:solidFill>
                  <a:prstClr val="black"/>
                </a:solidFill>
                <a:cs typeface="Calibri" panose="020F0502020204030204" pitchFamily="34" charset="0"/>
              </a:endParaRPr>
            </a:p>
          </p:txBody>
        </p:sp>
        <p:cxnSp>
          <p:nvCxnSpPr>
            <p:cNvPr id="138" name="Straight Connector 137">
              <a:extLst>
                <a:ext uri="{FF2B5EF4-FFF2-40B4-BE49-F238E27FC236}">
                  <a16:creationId xmlns:a16="http://schemas.microsoft.com/office/drawing/2014/main" id="{7CACA2B1-5809-CE41-88DD-BAE578FDBD71}"/>
                </a:ext>
              </a:extLst>
            </p:cNvPr>
            <p:cNvCxnSpPr>
              <a:cxnSpLocks/>
              <a:stCxn id="139" idx="6"/>
              <a:endCxn id="145" idx="1"/>
            </p:cNvCxnSpPr>
            <p:nvPr/>
          </p:nvCxnSpPr>
          <p:spPr>
            <a:xfrm>
              <a:off x="4815246" y="3119398"/>
              <a:ext cx="686939" cy="313977"/>
            </a:xfrm>
            <a:prstGeom prst="line">
              <a:avLst/>
            </a:prstGeom>
            <a:noFill/>
            <a:ln w="19050" cap="flat" cmpd="sng" algn="ctr">
              <a:solidFill>
                <a:srgbClr val="A5A5A5">
                  <a:lumMod val="75000"/>
                </a:srgbClr>
              </a:solidFill>
              <a:prstDash val="solid"/>
              <a:miter lim="800000"/>
            </a:ln>
            <a:effectLst/>
          </p:spPr>
        </p:cxnSp>
        <p:sp>
          <p:nvSpPr>
            <p:cNvPr id="139" name="椭圆 5">
              <a:extLst>
                <a:ext uri="{FF2B5EF4-FFF2-40B4-BE49-F238E27FC236}">
                  <a16:creationId xmlns:a16="http://schemas.microsoft.com/office/drawing/2014/main" id="{0C4FFD1A-453F-114F-B254-3146E7BCE6E9}"/>
                </a:ext>
              </a:extLst>
            </p:cNvPr>
            <p:cNvSpPr/>
            <p:nvPr/>
          </p:nvSpPr>
          <p:spPr>
            <a:xfrm>
              <a:off x="4427057" y="2920990"/>
              <a:ext cx="388189" cy="396816"/>
            </a:xfrm>
            <a:prstGeom prst="ellipse">
              <a:avLst/>
            </a:prstGeom>
            <a:solidFill>
              <a:srgbClr val="5B9BD5">
                <a:lumMod val="60000"/>
                <a:lumOff val="40000"/>
              </a:srgbClr>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40" name="椭圆 5">
              <a:extLst>
                <a:ext uri="{FF2B5EF4-FFF2-40B4-BE49-F238E27FC236}">
                  <a16:creationId xmlns:a16="http://schemas.microsoft.com/office/drawing/2014/main" id="{2C36A8C8-03FC-FF45-ADAC-873B67F59A71}"/>
                </a:ext>
              </a:extLst>
            </p:cNvPr>
            <p:cNvSpPr/>
            <p:nvPr/>
          </p:nvSpPr>
          <p:spPr>
            <a:xfrm>
              <a:off x="4427057" y="3502950"/>
              <a:ext cx="388189" cy="396816"/>
            </a:xfrm>
            <a:prstGeom prst="ellipse">
              <a:avLst/>
            </a:prstGeom>
            <a:solidFill>
              <a:srgbClr val="5B9BD5">
                <a:lumMod val="60000"/>
                <a:lumOff val="40000"/>
              </a:srgbClr>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41" name="椭圆 5">
              <a:extLst>
                <a:ext uri="{FF2B5EF4-FFF2-40B4-BE49-F238E27FC236}">
                  <a16:creationId xmlns:a16="http://schemas.microsoft.com/office/drawing/2014/main" id="{B6E72C90-A13E-7F47-AD2F-3314B2F8614E}"/>
                </a:ext>
              </a:extLst>
            </p:cNvPr>
            <p:cNvSpPr/>
            <p:nvPr/>
          </p:nvSpPr>
          <p:spPr>
            <a:xfrm>
              <a:off x="4427057" y="4642389"/>
              <a:ext cx="388189" cy="396816"/>
            </a:xfrm>
            <a:prstGeom prst="ellipse">
              <a:avLst/>
            </a:prstGeom>
            <a:solidFill>
              <a:srgbClr val="5B9BD5">
                <a:lumMod val="60000"/>
                <a:lumOff val="40000"/>
              </a:srgbClr>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42" name="椭圆 5">
              <a:extLst>
                <a:ext uri="{FF2B5EF4-FFF2-40B4-BE49-F238E27FC236}">
                  <a16:creationId xmlns:a16="http://schemas.microsoft.com/office/drawing/2014/main" id="{F171B748-252A-9F43-B344-2316B5385703}"/>
                </a:ext>
              </a:extLst>
            </p:cNvPr>
            <p:cNvSpPr/>
            <p:nvPr/>
          </p:nvSpPr>
          <p:spPr>
            <a:xfrm>
              <a:off x="4427056" y="5256960"/>
              <a:ext cx="388189" cy="396816"/>
            </a:xfrm>
            <a:prstGeom prst="ellipse">
              <a:avLst/>
            </a:prstGeom>
            <a:solidFill>
              <a:srgbClr val="5B9BD5">
                <a:lumMod val="60000"/>
                <a:lumOff val="40000"/>
              </a:srgbClr>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43" name="椭圆 5">
              <a:extLst>
                <a:ext uri="{FF2B5EF4-FFF2-40B4-BE49-F238E27FC236}">
                  <a16:creationId xmlns:a16="http://schemas.microsoft.com/office/drawing/2014/main" id="{F39D5CF4-41EE-724A-B009-CEB1EEE61B14}"/>
                </a:ext>
              </a:extLst>
            </p:cNvPr>
            <p:cNvSpPr/>
            <p:nvPr/>
          </p:nvSpPr>
          <p:spPr>
            <a:xfrm>
              <a:off x="4427055" y="4072669"/>
              <a:ext cx="388189" cy="396816"/>
            </a:xfrm>
            <a:prstGeom prst="ellipse">
              <a:avLst/>
            </a:prstGeom>
            <a:solidFill>
              <a:srgbClr val="FFC000">
                <a:lumMod val="60000"/>
                <a:lumOff val="40000"/>
              </a:srgbClr>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44" name="椭圆 5">
              <a:extLst>
                <a:ext uri="{FF2B5EF4-FFF2-40B4-BE49-F238E27FC236}">
                  <a16:creationId xmlns:a16="http://schemas.microsoft.com/office/drawing/2014/main" id="{7C3654A6-B562-9442-9D45-EA84EF0F383E}"/>
                </a:ext>
              </a:extLst>
            </p:cNvPr>
            <p:cNvSpPr/>
            <p:nvPr/>
          </p:nvSpPr>
          <p:spPr>
            <a:xfrm>
              <a:off x="4427055" y="5849964"/>
              <a:ext cx="388189" cy="396816"/>
            </a:xfrm>
            <a:prstGeom prst="ellipse">
              <a:avLst/>
            </a:prstGeom>
            <a:solidFill>
              <a:srgbClr val="FFC000">
                <a:lumMod val="60000"/>
                <a:lumOff val="40000"/>
              </a:srgbClr>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45" name="矩形 8">
              <a:extLst>
                <a:ext uri="{FF2B5EF4-FFF2-40B4-BE49-F238E27FC236}">
                  <a16:creationId xmlns:a16="http://schemas.microsoft.com/office/drawing/2014/main" id="{E76B38B1-25D6-D144-9C29-AC5DC84DD464}"/>
                </a:ext>
              </a:extLst>
            </p:cNvPr>
            <p:cNvSpPr/>
            <p:nvPr/>
          </p:nvSpPr>
          <p:spPr>
            <a:xfrm>
              <a:off x="5502185" y="3243593"/>
              <a:ext cx="379563" cy="379563"/>
            </a:xfrm>
            <a:prstGeom prst="rect">
              <a:avLst/>
            </a:prstGeom>
            <a:solidFill>
              <a:srgbClr val="ED7D31">
                <a:lumMod val="50000"/>
              </a:srgbClr>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46" name="矩形 8">
              <a:extLst>
                <a:ext uri="{FF2B5EF4-FFF2-40B4-BE49-F238E27FC236}">
                  <a16:creationId xmlns:a16="http://schemas.microsoft.com/office/drawing/2014/main" id="{D390FFAE-156D-694D-B5D5-60668A9F93A8}"/>
                </a:ext>
              </a:extLst>
            </p:cNvPr>
            <p:cNvSpPr/>
            <p:nvPr/>
          </p:nvSpPr>
          <p:spPr>
            <a:xfrm>
              <a:off x="5496124" y="4202295"/>
              <a:ext cx="379563" cy="379563"/>
            </a:xfrm>
            <a:prstGeom prst="rect">
              <a:avLst/>
            </a:prstGeom>
            <a:solidFill>
              <a:srgbClr val="ED7D31">
                <a:lumMod val="50000"/>
              </a:srgbClr>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47" name="矩形 8">
              <a:extLst>
                <a:ext uri="{FF2B5EF4-FFF2-40B4-BE49-F238E27FC236}">
                  <a16:creationId xmlns:a16="http://schemas.microsoft.com/office/drawing/2014/main" id="{592EA168-2CDC-8246-89C6-31189DAFBE6E}"/>
                </a:ext>
              </a:extLst>
            </p:cNvPr>
            <p:cNvSpPr/>
            <p:nvPr/>
          </p:nvSpPr>
          <p:spPr>
            <a:xfrm>
              <a:off x="5484249" y="5212621"/>
              <a:ext cx="379563" cy="379563"/>
            </a:xfrm>
            <a:prstGeom prst="rect">
              <a:avLst/>
            </a:prstGeom>
            <a:solidFill>
              <a:srgbClr val="ED7D31">
                <a:lumMod val="50000"/>
              </a:srgbClr>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cxnSp>
          <p:nvCxnSpPr>
            <p:cNvPr id="148" name="Straight Connector 147">
              <a:extLst>
                <a:ext uri="{FF2B5EF4-FFF2-40B4-BE49-F238E27FC236}">
                  <a16:creationId xmlns:a16="http://schemas.microsoft.com/office/drawing/2014/main" id="{4675B5EF-AFF7-6F4E-8208-9D07FFE8A821}"/>
                </a:ext>
              </a:extLst>
            </p:cNvPr>
            <p:cNvCxnSpPr>
              <a:cxnSpLocks/>
              <a:stCxn id="140" idx="6"/>
              <a:endCxn id="146" idx="1"/>
            </p:cNvCxnSpPr>
            <p:nvPr/>
          </p:nvCxnSpPr>
          <p:spPr>
            <a:xfrm>
              <a:off x="4815246" y="3701358"/>
              <a:ext cx="680878" cy="690719"/>
            </a:xfrm>
            <a:prstGeom prst="line">
              <a:avLst/>
            </a:prstGeom>
            <a:noFill/>
            <a:ln w="19050" cap="flat" cmpd="sng" algn="ctr">
              <a:solidFill>
                <a:srgbClr val="A5A5A5">
                  <a:lumMod val="75000"/>
                </a:srgbClr>
              </a:solidFill>
              <a:prstDash val="solid"/>
              <a:miter lim="800000"/>
            </a:ln>
            <a:effectLst/>
          </p:spPr>
        </p:cxnSp>
        <p:cxnSp>
          <p:nvCxnSpPr>
            <p:cNvPr id="149" name="Straight Connector 148">
              <a:extLst>
                <a:ext uri="{FF2B5EF4-FFF2-40B4-BE49-F238E27FC236}">
                  <a16:creationId xmlns:a16="http://schemas.microsoft.com/office/drawing/2014/main" id="{CA2162C0-CD22-F142-9786-0F94039B58C2}"/>
                </a:ext>
              </a:extLst>
            </p:cNvPr>
            <p:cNvCxnSpPr>
              <a:cxnSpLocks/>
              <a:stCxn id="143" idx="6"/>
              <a:endCxn id="145" idx="1"/>
            </p:cNvCxnSpPr>
            <p:nvPr/>
          </p:nvCxnSpPr>
          <p:spPr>
            <a:xfrm flipV="1">
              <a:off x="4815244" y="3433375"/>
              <a:ext cx="686941" cy="837702"/>
            </a:xfrm>
            <a:prstGeom prst="line">
              <a:avLst/>
            </a:prstGeom>
            <a:noFill/>
            <a:ln w="19050" cap="flat" cmpd="sng" algn="ctr">
              <a:solidFill>
                <a:srgbClr val="A5A5A5">
                  <a:lumMod val="75000"/>
                </a:srgbClr>
              </a:solidFill>
              <a:prstDash val="solid"/>
              <a:miter lim="800000"/>
            </a:ln>
            <a:effectLst/>
          </p:spPr>
        </p:cxnSp>
        <p:cxnSp>
          <p:nvCxnSpPr>
            <p:cNvPr id="150" name="Straight Connector 149">
              <a:extLst>
                <a:ext uri="{FF2B5EF4-FFF2-40B4-BE49-F238E27FC236}">
                  <a16:creationId xmlns:a16="http://schemas.microsoft.com/office/drawing/2014/main" id="{DD809BF0-2ACE-C747-A413-7BB98AAE2157}"/>
                </a:ext>
              </a:extLst>
            </p:cNvPr>
            <p:cNvCxnSpPr>
              <a:cxnSpLocks/>
              <a:stCxn id="141" idx="6"/>
              <a:endCxn id="147" idx="1"/>
            </p:cNvCxnSpPr>
            <p:nvPr/>
          </p:nvCxnSpPr>
          <p:spPr>
            <a:xfrm>
              <a:off x="4815246" y="4840797"/>
              <a:ext cx="669003" cy="561606"/>
            </a:xfrm>
            <a:prstGeom prst="line">
              <a:avLst/>
            </a:prstGeom>
            <a:noFill/>
            <a:ln w="19050" cap="flat" cmpd="sng" algn="ctr">
              <a:solidFill>
                <a:srgbClr val="A5A5A5">
                  <a:lumMod val="75000"/>
                </a:srgbClr>
              </a:solidFill>
              <a:prstDash val="solid"/>
              <a:miter lim="800000"/>
            </a:ln>
            <a:effectLst/>
          </p:spPr>
        </p:cxnSp>
        <p:cxnSp>
          <p:nvCxnSpPr>
            <p:cNvPr id="151" name="Straight Connector 150">
              <a:extLst>
                <a:ext uri="{FF2B5EF4-FFF2-40B4-BE49-F238E27FC236}">
                  <a16:creationId xmlns:a16="http://schemas.microsoft.com/office/drawing/2014/main" id="{FDB6A2FE-7A28-B845-B0BE-AD0F446EF571}"/>
                </a:ext>
              </a:extLst>
            </p:cNvPr>
            <p:cNvCxnSpPr>
              <a:cxnSpLocks/>
              <a:stCxn id="146" idx="1"/>
              <a:endCxn id="142" idx="6"/>
            </p:cNvCxnSpPr>
            <p:nvPr/>
          </p:nvCxnSpPr>
          <p:spPr>
            <a:xfrm flipH="1">
              <a:off x="4815245" y="4392077"/>
              <a:ext cx="680879" cy="1063291"/>
            </a:xfrm>
            <a:prstGeom prst="line">
              <a:avLst/>
            </a:prstGeom>
            <a:noFill/>
            <a:ln w="19050" cap="flat" cmpd="sng" algn="ctr">
              <a:solidFill>
                <a:srgbClr val="A5A5A5">
                  <a:lumMod val="75000"/>
                </a:srgbClr>
              </a:solidFill>
              <a:prstDash val="solid"/>
              <a:miter lim="800000"/>
            </a:ln>
            <a:effectLst/>
          </p:spPr>
        </p:cxnSp>
        <p:cxnSp>
          <p:nvCxnSpPr>
            <p:cNvPr id="152" name="Straight Connector 151">
              <a:extLst>
                <a:ext uri="{FF2B5EF4-FFF2-40B4-BE49-F238E27FC236}">
                  <a16:creationId xmlns:a16="http://schemas.microsoft.com/office/drawing/2014/main" id="{FDF685EA-AB0D-F047-A376-778BBF930D1A}"/>
                </a:ext>
              </a:extLst>
            </p:cNvPr>
            <p:cNvCxnSpPr>
              <a:cxnSpLocks/>
              <a:stCxn id="147" idx="1"/>
              <a:endCxn id="144" idx="6"/>
            </p:cNvCxnSpPr>
            <p:nvPr/>
          </p:nvCxnSpPr>
          <p:spPr>
            <a:xfrm flipH="1">
              <a:off x="4815244" y="5402403"/>
              <a:ext cx="669005" cy="645969"/>
            </a:xfrm>
            <a:prstGeom prst="line">
              <a:avLst/>
            </a:prstGeom>
            <a:noFill/>
            <a:ln w="19050" cap="flat" cmpd="sng" algn="ctr">
              <a:solidFill>
                <a:srgbClr val="A5A5A5">
                  <a:lumMod val="75000"/>
                </a:srgbClr>
              </a:solidFill>
              <a:prstDash val="solid"/>
              <a:miter lim="800000"/>
            </a:ln>
            <a:effectLst/>
          </p:spPr>
        </p:cxnSp>
      </p:grpSp>
      <p:cxnSp>
        <p:nvCxnSpPr>
          <p:cNvPr id="153" name="Straight Arrow Connector 152">
            <a:extLst>
              <a:ext uri="{FF2B5EF4-FFF2-40B4-BE49-F238E27FC236}">
                <a16:creationId xmlns:a16="http://schemas.microsoft.com/office/drawing/2014/main" id="{790C5937-9CCF-B94B-8BBE-8EE052F08D2D}"/>
              </a:ext>
            </a:extLst>
          </p:cNvPr>
          <p:cNvCxnSpPr>
            <a:cxnSpLocks/>
          </p:cNvCxnSpPr>
          <p:nvPr/>
        </p:nvCxnSpPr>
        <p:spPr>
          <a:xfrm>
            <a:off x="3599402" y="3189245"/>
            <a:ext cx="2072020" cy="0"/>
          </a:xfrm>
          <a:prstGeom prst="straightConnector1">
            <a:avLst/>
          </a:prstGeom>
          <a:noFill/>
          <a:ln w="28575" cap="flat" cmpd="sng" algn="ctr">
            <a:solidFill>
              <a:srgbClr val="5B9BD5"/>
            </a:solidFill>
            <a:prstDash val="sysDash"/>
            <a:miter lim="800000"/>
            <a:headEnd type="none" w="med" len="med"/>
            <a:tailEnd type="triangle" w="med" len="med"/>
          </a:ln>
          <a:effectLst/>
        </p:spPr>
      </p:cxnSp>
      <p:cxnSp>
        <p:nvCxnSpPr>
          <p:cNvPr id="154" name="Straight Arrow Connector 153">
            <a:extLst>
              <a:ext uri="{FF2B5EF4-FFF2-40B4-BE49-F238E27FC236}">
                <a16:creationId xmlns:a16="http://schemas.microsoft.com/office/drawing/2014/main" id="{4524B723-4FB5-0344-AC85-EFD680AAAE4E}"/>
              </a:ext>
            </a:extLst>
          </p:cNvPr>
          <p:cNvCxnSpPr>
            <a:cxnSpLocks/>
          </p:cNvCxnSpPr>
          <p:nvPr/>
        </p:nvCxnSpPr>
        <p:spPr>
          <a:xfrm>
            <a:off x="3599402" y="3792082"/>
            <a:ext cx="2072020" cy="0"/>
          </a:xfrm>
          <a:prstGeom prst="straightConnector1">
            <a:avLst/>
          </a:prstGeom>
          <a:noFill/>
          <a:ln w="28575" cap="flat" cmpd="sng" algn="ctr">
            <a:solidFill>
              <a:srgbClr val="5B9BD5"/>
            </a:solidFill>
            <a:prstDash val="sysDash"/>
            <a:miter lim="800000"/>
            <a:headEnd type="none" w="med" len="med"/>
            <a:tailEnd type="triangle" w="med" len="med"/>
          </a:ln>
          <a:effectLst/>
        </p:spPr>
      </p:cxnSp>
      <p:cxnSp>
        <p:nvCxnSpPr>
          <p:cNvPr id="155" name="Straight Arrow Connector 154">
            <a:extLst>
              <a:ext uri="{FF2B5EF4-FFF2-40B4-BE49-F238E27FC236}">
                <a16:creationId xmlns:a16="http://schemas.microsoft.com/office/drawing/2014/main" id="{88E2EFB8-8D7B-1545-BC02-747DC683B099}"/>
              </a:ext>
            </a:extLst>
          </p:cNvPr>
          <p:cNvCxnSpPr>
            <a:cxnSpLocks/>
          </p:cNvCxnSpPr>
          <p:nvPr/>
        </p:nvCxnSpPr>
        <p:spPr>
          <a:xfrm>
            <a:off x="3599401" y="4906926"/>
            <a:ext cx="2072021" cy="0"/>
          </a:xfrm>
          <a:prstGeom prst="straightConnector1">
            <a:avLst/>
          </a:prstGeom>
          <a:noFill/>
          <a:ln w="28575" cap="flat" cmpd="sng" algn="ctr">
            <a:solidFill>
              <a:srgbClr val="5B9BD5"/>
            </a:solidFill>
            <a:prstDash val="sysDash"/>
            <a:miter lim="800000"/>
            <a:headEnd type="none" w="med" len="med"/>
            <a:tailEnd type="triangle" w="med" len="med"/>
          </a:ln>
          <a:effectLst/>
        </p:spPr>
      </p:cxnSp>
      <p:cxnSp>
        <p:nvCxnSpPr>
          <p:cNvPr id="156" name="Straight Arrow Connector 155">
            <a:extLst>
              <a:ext uri="{FF2B5EF4-FFF2-40B4-BE49-F238E27FC236}">
                <a16:creationId xmlns:a16="http://schemas.microsoft.com/office/drawing/2014/main" id="{B7B04444-5AA1-FE49-9311-8CEDF4E685C6}"/>
              </a:ext>
            </a:extLst>
          </p:cNvPr>
          <p:cNvCxnSpPr>
            <a:cxnSpLocks/>
          </p:cNvCxnSpPr>
          <p:nvPr/>
        </p:nvCxnSpPr>
        <p:spPr>
          <a:xfrm>
            <a:off x="3599400" y="5521497"/>
            <a:ext cx="2072022" cy="0"/>
          </a:xfrm>
          <a:prstGeom prst="straightConnector1">
            <a:avLst/>
          </a:prstGeom>
          <a:noFill/>
          <a:ln w="28575" cap="flat" cmpd="sng" algn="ctr">
            <a:solidFill>
              <a:srgbClr val="5B9BD5"/>
            </a:solidFill>
            <a:prstDash val="sysDash"/>
            <a:miter lim="800000"/>
            <a:headEnd type="none" w="med" len="med"/>
            <a:tailEnd type="triangle" w="med" len="med"/>
          </a:ln>
          <a:effectLst/>
        </p:spPr>
      </p:cxnSp>
      <p:sp>
        <p:nvSpPr>
          <p:cNvPr id="157" name="TextBox 156">
            <a:extLst>
              <a:ext uri="{FF2B5EF4-FFF2-40B4-BE49-F238E27FC236}">
                <a16:creationId xmlns:a16="http://schemas.microsoft.com/office/drawing/2014/main" id="{E0003898-31F0-0246-BB69-016576936BD6}"/>
              </a:ext>
            </a:extLst>
          </p:cNvPr>
          <p:cNvSpPr txBox="1"/>
          <p:nvPr/>
        </p:nvSpPr>
        <p:spPr>
          <a:xfrm>
            <a:off x="1263764" y="6488668"/>
            <a:ext cx="3254738" cy="369332"/>
          </a:xfrm>
          <a:prstGeom prst="rect">
            <a:avLst/>
          </a:prstGeom>
          <a:noFill/>
        </p:spPr>
        <p:txBody>
          <a:bodyPr wrap="none" rtlCol="0">
            <a:spAutoFit/>
          </a:bodyPr>
          <a:lstStyle/>
          <a:p>
            <a:pPr algn="ctr"/>
            <a:r>
              <a:rPr lang="en-US" b="1" i="1" dirty="0">
                <a:solidFill>
                  <a:schemeClr val="accent5">
                    <a:lumMod val="75000"/>
                  </a:schemeClr>
                </a:solidFill>
                <a:cs typeface="Calibri" panose="020F0502020204030204" pitchFamily="34" charset="0"/>
              </a:rPr>
              <a:t>Step 1: Obtain item embeddings</a:t>
            </a:r>
          </a:p>
        </p:txBody>
      </p:sp>
      <p:sp>
        <p:nvSpPr>
          <p:cNvPr id="158" name="TextBox 157">
            <a:extLst>
              <a:ext uri="{FF2B5EF4-FFF2-40B4-BE49-F238E27FC236}">
                <a16:creationId xmlns:a16="http://schemas.microsoft.com/office/drawing/2014/main" id="{C8CDC637-E0CC-0647-9467-D24F35B3C2D1}"/>
              </a:ext>
            </a:extLst>
          </p:cNvPr>
          <p:cNvSpPr txBox="1"/>
          <p:nvPr/>
        </p:nvSpPr>
        <p:spPr>
          <a:xfrm>
            <a:off x="3670363" y="4012338"/>
            <a:ext cx="1894622" cy="646331"/>
          </a:xfrm>
          <a:prstGeom prst="rect">
            <a:avLst/>
          </a:prstGeom>
          <a:noFill/>
        </p:spPr>
        <p:txBody>
          <a:bodyPr wrap="none" rtlCol="0">
            <a:spAutoFit/>
          </a:bodyPr>
          <a:lstStyle/>
          <a:p>
            <a:pPr algn="ctr"/>
            <a:r>
              <a:rPr lang="en-US" b="1" i="1" dirty="0">
                <a:solidFill>
                  <a:schemeClr val="accent5">
                    <a:lumMod val="75000"/>
                  </a:schemeClr>
                </a:solidFill>
                <a:cs typeface="Calibri" panose="020F0502020204030204" pitchFamily="34" charset="0"/>
              </a:rPr>
              <a:t>Step 2: Transfer</a:t>
            </a:r>
          </a:p>
          <a:p>
            <a:pPr algn="ctr"/>
            <a:r>
              <a:rPr lang="en-US" b="1" i="1" dirty="0">
                <a:solidFill>
                  <a:schemeClr val="accent5">
                    <a:lumMod val="75000"/>
                  </a:schemeClr>
                </a:solidFill>
                <a:cs typeface="Calibri" panose="020F0502020204030204" pitchFamily="34" charset="0"/>
              </a:rPr>
              <a:t> item embeddings</a:t>
            </a:r>
          </a:p>
        </p:txBody>
      </p:sp>
      <p:sp>
        <p:nvSpPr>
          <p:cNvPr id="159" name="TextBox 158">
            <a:extLst>
              <a:ext uri="{FF2B5EF4-FFF2-40B4-BE49-F238E27FC236}">
                <a16:creationId xmlns:a16="http://schemas.microsoft.com/office/drawing/2014/main" id="{E8740172-801D-C14F-A4FE-0E66B99D22EB}"/>
              </a:ext>
            </a:extLst>
          </p:cNvPr>
          <p:cNvSpPr txBox="1"/>
          <p:nvPr/>
        </p:nvSpPr>
        <p:spPr>
          <a:xfrm>
            <a:off x="4898811" y="6484791"/>
            <a:ext cx="3256725" cy="369332"/>
          </a:xfrm>
          <a:prstGeom prst="rect">
            <a:avLst/>
          </a:prstGeom>
          <a:noFill/>
        </p:spPr>
        <p:txBody>
          <a:bodyPr wrap="none" rtlCol="0">
            <a:spAutoFit/>
          </a:bodyPr>
          <a:lstStyle/>
          <a:p>
            <a:r>
              <a:rPr lang="en-US" b="1" i="1" dirty="0">
                <a:solidFill>
                  <a:schemeClr val="accent5">
                    <a:lumMod val="75000"/>
                  </a:schemeClr>
                </a:solidFill>
                <a:cs typeface="Calibri" panose="020F0502020204030204" pitchFamily="34" charset="0"/>
              </a:rPr>
              <a:t>Step 3: Exploit item embeddings</a:t>
            </a:r>
          </a:p>
        </p:txBody>
      </p:sp>
    </p:spTree>
    <p:extLst>
      <p:ext uri="{BB962C8B-B14F-4D97-AF65-F5344CB8AC3E}">
        <p14:creationId xmlns:p14="http://schemas.microsoft.com/office/powerpoint/2010/main" val="7661396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54592"/>
            <a:ext cx="10650388" cy="868451"/>
          </a:xfrm>
        </p:spPr>
        <p:txBody>
          <a:bodyPr>
            <a:noAutofit/>
          </a:bodyPr>
          <a:lstStyle/>
          <a:p>
            <a:r>
              <a:rPr lang="en-US" altLang="zh-CN" sz="3600" b="1" dirty="0">
                <a:solidFill>
                  <a:schemeClr val="accent5">
                    <a:lumMod val="75000"/>
                  </a:schemeClr>
                </a:solidFill>
                <a:latin typeface="+mn-lt"/>
              </a:rPr>
              <a:t>System Framework</a:t>
            </a:r>
          </a:p>
        </p:txBody>
      </p:sp>
      <p:sp>
        <p:nvSpPr>
          <p:cNvPr id="7" name="灯片编号占位符 6"/>
          <p:cNvSpPr>
            <a:spLocks noGrp="1"/>
          </p:cNvSpPr>
          <p:nvPr>
            <p:ph type="sldNum" sz="quarter" idx="12"/>
          </p:nvPr>
        </p:nvSpPr>
        <p:spPr>
          <a:xfrm>
            <a:off x="6457950" y="6356351"/>
            <a:ext cx="2057400" cy="365125"/>
          </a:xfr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BF648D4-87EC-4B0F-96CC-B2361512DBC1}" type="slidenum">
              <a:rPr kumimoji="0" lang="zh-CN" altLang="en-US" sz="2800" b="0" i="0" u="none" strike="noStrike" kern="1200" cap="none" spc="0" normalizeH="0" baseline="0" noProof="0" smtClean="0">
                <a:ln>
                  <a:noFill/>
                </a:ln>
                <a:solidFill>
                  <a:prstClr val="black">
                    <a:tint val="75000"/>
                  </a:prstClr>
                </a:solidFill>
                <a:effectLst/>
                <a:uLnTx/>
                <a:uFillTx/>
                <a:latin typeface="Calibri"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7</a:t>
            </a:fld>
            <a:endParaRPr kumimoji="0" lang="zh-CN" altLang="en-US" sz="2800" b="0" i="0" u="none" strike="noStrike" kern="1200" cap="none" spc="0" normalizeH="0" baseline="0" noProof="0">
              <a:ln>
                <a:noFill/>
              </a:ln>
              <a:solidFill>
                <a:prstClr val="black">
                  <a:tint val="75000"/>
                </a:prstClr>
              </a:solidFill>
              <a:effectLst/>
              <a:uLnTx/>
              <a:uFillTx/>
              <a:latin typeface="Calibri" panose="020F0502020204030204"/>
              <a:ea typeface="等线" panose="02010600030101010101" pitchFamily="2" charset="-122"/>
              <a:cs typeface="+mn-cs"/>
            </a:endParaRPr>
          </a:p>
        </p:txBody>
      </p:sp>
      <p:sp>
        <p:nvSpPr>
          <p:cNvPr id="8" name="灯片编号占位符 6">
            <a:extLst>
              <a:ext uri="{FF2B5EF4-FFF2-40B4-BE49-F238E27FC236}">
                <a16:creationId xmlns:a16="http://schemas.microsoft.com/office/drawing/2014/main" id="{705DD2EF-485A-6642-BEB4-993E06653254}"/>
              </a:ext>
            </a:extLst>
          </p:cNvPr>
          <p:cNvSpPr txBox="1">
            <a:spLocks/>
          </p:cNvSpPr>
          <p:nvPr/>
        </p:nvSpPr>
        <p:spPr>
          <a:xfrm>
            <a:off x="6457950" y="6356351"/>
            <a:ext cx="2057400" cy="365125"/>
          </a:xfrm>
          <a:prstGeom prst="rect">
            <a:avLst/>
          </a:prstGeom>
        </p:spPr>
        <p:txBody>
          <a:bodyPr vert="horz" lIns="91440" tIns="45720" rIns="91440" bIns="45720" rtlCol="0" anchor="ctr"/>
          <a:lstStyle>
            <a:defPPr>
              <a:defRPr lang="en-US"/>
            </a:defPPr>
            <a:lvl1pPr marL="0" algn="r" defTabSz="914400" rtl="0" eaLnBrk="1" latinLnBrk="0" hangingPunct="1">
              <a:defRPr sz="28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fld id="{DBF648D4-87EC-4B0F-96CC-B2361512DBC1}" type="slidenum">
              <a:rPr lang="zh-CN" altLang="en-US" smtClean="0">
                <a:solidFill>
                  <a:prstClr val="black">
                    <a:tint val="75000"/>
                  </a:prstClr>
                </a:solidFill>
                <a:latin typeface="Calibri" panose="020F0502020204030204"/>
                <a:ea typeface="等线" panose="02010600030101010101" pitchFamily="2" charset="-122"/>
              </a:rPr>
              <a:pPr defTabSz="457200"/>
              <a:t>7</a:t>
            </a:fld>
            <a:endParaRPr lang="zh-CN" altLang="en-US">
              <a:solidFill>
                <a:prstClr val="black">
                  <a:tint val="75000"/>
                </a:prstClr>
              </a:solidFill>
              <a:latin typeface="Calibri" panose="020F0502020204030204"/>
              <a:ea typeface="等线" panose="02010600030101010101" pitchFamily="2" charset="-122"/>
            </a:endParaRPr>
          </a:p>
        </p:txBody>
      </p:sp>
      <p:sp>
        <p:nvSpPr>
          <p:cNvPr id="39" name="Rectangle 38">
            <a:extLst>
              <a:ext uri="{FF2B5EF4-FFF2-40B4-BE49-F238E27FC236}">
                <a16:creationId xmlns:a16="http://schemas.microsoft.com/office/drawing/2014/main" id="{5991965F-4C99-7E41-985A-B326E7D5920D}"/>
              </a:ext>
            </a:extLst>
          </p:cNvPr>
          <p:cNvSpPr/>
          <p:nvPr/>
        </p:nvSpPr>
        <p:spPr>
          <a:xfrm>
            <a:off x="-344544" y="179782"/>
            <a:ext cx="12339320" cy="1384995"/>
          </a:xfrm>
          <a:prstGeom prst="rect">
            <a:avLst/>
          </a:prstGeom>
        </p:spPr>
        <p:txBody>
          <a:bodyPr wrap="square">
            <a:spAutoFit/>
          </a:bodyPr>
          <a:lstStyle/>
          <a:p>
            <a:pPr lvl="2"/>
            <a:r>
              <a:rPr lang="en-US" altLang="zh-CN" sz="2800" dirty="0"/>
              <a:t>	</a:t>
            </a:r>
          </a:p>
          <a:p>
            <a:pPr marL="742950" lvl="1" indent="-285750">
              <a:buFont typeface="Arial" panose="020B0604020202020204" pitchFamily="34" charset="0"/>
              <a:buChar char="•"/>
            </a:pPr>
            <a:r>
              <a:rPr lang="en-US" altLang="zh-CN" sz="2800" dirty="0"/>
              <a:t>CD-</a:t>
            </a:r>
            <a:r>
              <a:rPr lang="en-US" altLang="zh-CN" sz="2800" dirty="0" err="1"/>
              <a:t>RecSys</a:t>
            </a:r>
            <a:r>
              <a:rPr lang="en-US" altLang="zh-CN" sz="2800" dirty="0"/>
              <a:t> without sharing user-relevant data</a:t>
            </a:r>
          </a:p>
          <a:p>
            <a:pPr marL="742950" lvl="1" indent="-285750">
              <a:buFont typeface="Arial" panose="020B0604020202020204" pitchFamily="34" charset="0"/>
              <a:buChar char="•"/>
            </a:pPr>
            <a:endParaRPr lang="en-US" altLang="zh-CN" sz="2800" dirty="0"/>
          </a:p>
        </p:txBody>
      </p:sp>
      <p:grpSp>
        <p:nvGrpSpPr>
          <p:cNvPr id="100" name="Group 99">
            <a:extLst>
              <a:ext uri="{FF2B5EF4-FFF2-40B4-BE49-F238E27FC236}">
                <a16:creationId xmlns:a16="http://schemas.microsoft.com/office/drawing/2014/main" id="{856CC315-E5AC-BA44-82E8-D48581A14A11}"/>
              </a:ext>
            </a:extLst>
          </p:cNvPr>
          <p:cNvGrpSpPr/>
          <p:nvPr/>
        </p:nvGrpSpPr>
        <p:grpSpPr>
          <a:xfrm>
            <a:off x="1857911" y="1599757"/>
            <a:ext cx="1890584" cy="4822723"/>
            <a:chOff x="3052118" y="489490"/>
            <a:chExt cx="1890584" cy="4822723"/>
          </a:xfrm>
        </p:grpSpPr>
        <p:sp>
          <p:nvSpPr>
            <p:cNvPr id="101" name="椭圆 5">
              <a:extLst>
                <a:ext uri="{FF2B5EF4-FFF2-40B4-BE49-F238E27FC236}">
                  <a16:creationId xmlns:a16="http://schemas.microsoft.com/office/drawing/2014/main" id="{5827C899-21B3-5044-B7B8-5C5026F1A4B5}"/>
                </a:ext>
              </a:extLst>
            </p:cNvPr>
            <p:cNvSpPr/>
            <p:nvPr/>
          </p:nvSpPr>
          <p:spPr>
            <a:xfrm>
              <a:off x="4340584" y="1893508"/>
              <a:ext cx="388189" cy="396816"/>
            </a:xfrm>
            <a:prstGeom prst="ellipse">
              <a:avLst/>
            </a:prstGeom>
            <a:solidFill>
              <a:srgbClr val="5B9BD5">
                <a:lumMod val="60000"/>
                <a:lumOff val="40000"/>
              </a:srgbClr>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02" name="椭圆 5">
              <a:extLst>
                <a:ext uri="{FF2B5EF4-FFF2-40B4-BE49-F238E27FC236}">
                  <a16:creationId xmlns:a16="http://schemas.microsoft.com/office/drawing/2014/main" id="{84945158-ED6A-2443-ADF1-9CE781834CB1}"/>
                </a:ext>
              </a:extLst>
            </p:cNvPr>
            <p:cNvSpPr/>
            <p:nvPr/>
          </p:nvSpPr>
          <p:spPr>
            <a:xfrm>
              <a:off x="4340584" y="2487346"/>
              <a:ext cx="388189" cy="396816"/>
            </a:xfrm>
            <a:prstGeom prst="ellipse">
              <a:avLst/>
            </a:prstGeom>
            <a:solidFill>
              <a:srgbClr val="5B9BD5">
                <a:lumMod val="60000"/>
                <a:lumOff val="40000"/>
              </a:srgbClr>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03" name="矩形 8">
              <a:extLst>
                <a:ext uri="{FF2B5EF4-FFF2-40B4-BE49-F238E27FC236}">
                  <a16:creationId xmlns:a16="http://schemas.microsoft.com/office/drawing/2014/main" id="{FE005785-9B3F-6F46-B651-2ED1981EFB9C}"/>
                </a:ext>
              </a:extLst>
            </p:cNvPr>
            <p:cNvSpPr/>
            <p:nvPr/>
          </p:nvSpPr>
          <p:spPr>
            <a:xfrm>
              <a:off x="3293850" y="1747978"/>
              <a:ext cx="379563" cy="379563"/>
            </a:xfrm>
            <a:prstGeom prst="rect">
              <a:avLst/>
            </a:prstGeom>
            <a:solidFill>
              <a:srgbClr val="70AD47">
                <a:lumMod val="60000"/>
                <a:lumOff val="40000"/>
              </a:srgbClr>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04" name="矩形 8">
              <a:extLst>
                <a:ext uri="{FF2B5EF4-FFF2-40B4-BE49-F238E27FC236}">
                  <a16:creationId xmlns:a16="http://schemas.microsoft.com/office/drawing/2014/main" id="{762A406B-C139-884A-B5DC-45E1BDC691A3}"/>
                </a:ext>
              </a:extLst>
            </p:cNvPr>
            <p:cNvSpPr/>
            <p:nvPr/>
          </p:nvSpPr>
          <p:spPr>
            <a:xfrm>
              <a:off x="3293850" y="2481068"/>
              <a:ext cx="379563" cy="379563"/>
            </a:xfrm>
            <a:prstGeom prst="rect">
              <a:avLst/>
            </a:prstGeom>
            <a:solidFill>
              <a:srgbClr val="70AD47">
                <a:lumMod val="60000"/>
                <a:lumOff val="40000"/>
              </a:srgbClr>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105" name="矩形 8">
              <a:extLst>
                <a:ext uri="{FF2B5EF4-FFF2-40B4-BE49-F238E27FC236}">
                  <a16:creationId xmlns:a16="http://schemas.microsoft.com/office/drawing/2014/main" id="{97DDB415-5383-DC41-98A2-6466BA9C39D9}"/>
                </a:ext>
              </a:extLst>
            </p:cNvPr>
            <p:cNvSpPr/>
            <p:nvPr/>
          </p:nvSpPr>
          <p:spPr>
            <a:xfrm>
              <a:off x="3293849" y="3223690"/>
              <a:ext cx="379563" cy="379563"/>
            </a:xfrm>
            <a:prstGeom prst="rect">
              <a:avLst/>
            </a:prstGeom>
            <a:solidFill>
              <a:srgbClr val="70AD47">
                <a:lumMod val="60000"/>
                <a:lumOff val="40000"/>
              </a:srgbClr>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06" name="矩形 8">
              <a:extLst>
                <a:ext uri="{FF2B5EF4-FFF2-40B4-BE49-F238E27FC236}">
                  <a16:creationId xmlns:a16="http://schemas.microsoft.com/office/drawing/2014/main" id="{4662A6F5-AFEE-244A-8BE2-A74E7EC7FC1C}"/>
                </a:ext>
              </a:extLst>
            </p:cNvPr>
            <p:cNvSpPr/>
            <p:nvPr/>
          </p:nvSpPr>
          <p:spPr>
            <a:xfrm>
              <a:off x="3306976" y="3966312"/>
              <a:ext cx="379563" cy="379563"/>
            </a:xfrm>
            <a:prstGeom prst="rect">
              <a:avLst/>
            </a:prstGeom>
            <a:solidFill>
              <a:srgbClr val="70AD47">
                <a:lumMod val="60000"/>
                <a:lumOff val="40000"/>
              </a:srgbClr>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07" name="矩形 8">
              <a:extLst>
                <a:ext uri="{FF2B5EF4-FFF2-40B4-BE49-F238E27FC236}">
                  <a16:creationId xmlns:a16="http://schemas.microsoft.com/office/drawing/2014/main" id="{310058BB-0B9E-7F45-A0DF-ECD78E47BCD7}"/>
                </a:ext>
              </a:extLst>
            </p:cNvPr>
            <p:cNvSpPr/>
            <p:nvPr/>
          </p:nvSpPr>
          <p:spPr>
            <a:xfrm>
              <a:off x="3306725" y="4699402"/>
              <a:ext cx="379563" cy="379563"/>
            </a:xfrm>
            <a:prstGeom prst="rect">
              <a:avLst/>
            </a:prstGeom>
            <a:solidFill>
              <a:srgbClr val="70AD47">
                <a:lumMod val="60000"/>
                <a:lumOff val="40000"/>
              </a:srgbClr>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08" name="椭圆 5">
              <a:extLst>
                <a:ext uri="{FF2B5EF4-FFF2-40B4-BE49-F238E27FC236}">
                  <a16:creationId xmlns:a16="http://schemas.microsoft.com/office/drawing/2014/main" id="{FE1DC480-B769-8B49-9E7F-7303736027FF}"/>
                </a:ext>
              </a:extLst>
            </p:cNvPr>
            <p:cNvSpPr/>
            <p:nvPr/>
          </p:nvSpPr>
          <p:spPr>
            <a:xfrm>
              <a:off x="4340584" y="3614910"/>
              <a:ext cx="388189" cy="396816"/>
            </a:xfrm>
            <a:prstGeom prst="ellipse">
              <a:avLst/>
            </a:prstGeom>
            <a:solidFill>
              <a:srgbClr val="5B9BD5">
                <a:lumMod val="60000"/>
                <a:lumOff val="40000"/>
              </a:srgbClr>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09" name="椭圆 5">
              <a:extLst>
                <a:ext uri="{FF2B5EF4-FFF2-40B4-BE49-F238E27FC236}">
                  <a16:creationId xmlns:a16="http://schemas.microsoft.com/office/drawing/2014/main" id="{E2E93640-D854-054A-9BBA-62F928066512}"/>
                </a:ext>
              </a:extLst>
            </p:cNvPr>
            <p:cNvSpPr/>
            <p:nvPr/>
          </p:nvSpPr>
          <p:spPr>
            <a:xfrm>
              <a:off x="4340583" y="4229479"/>
              <a:ext cx="388189" cy="396816"/>
            </a:xfrm>
            <a:prstGeom prst="ellipse">
              <a:avLst/>
            </a:prstGeom>
            <a:solidFill>
              <a:srgbClr val="5B9BD5">
                <a:lumMod val="60000"/>
                <a:lumOff val="40000"/>
              </a:srgbClr>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cxnSp>
          <p:nvCxnSpPr>
            <p:cNvPr id="110" name="Straight Connector 109">
              <a:extLst>
                <a:ext uri="{FF2B5EF4-FFF2-40B4-BE49-F238E27FC236}">
                  <a16:creationId xmlns:a16="http://schemas.microsoft.com/office/drawing/2014/main" id="{F407B447-40E0-7540-98B5-B292B02A4EFE}"/>
                </a:ext>
              </a:extLst>
            </p:cNvPr>
            <p:cNvCxnSpPr>
              <a:cxnSpLocks/>
              <a:stCxn id="103" idx="3"/>
              <a:endCxn id="101" idx="2"/>
            </p:cNvCxnSpPr>
            <p:nvPr/>
          </p:nvCxnSpPr>
          <p:spPr>
            <a:xfrm>
              <a:off x="3673413" y="1937760"/>
              <a:ext cx="667171" cy="154156"/>
            </a:xfrm>
            <a:prstGeom prst="line">
              <a:avLst/>
            </a:prstGeom>
            <a:noFill/>
            <a:ln w="19050" cap="flat" cmpd="sng" algn="ctr">
              <a:solidFill>
                <a:srgbClr val="A5A5A5">
                  <a:lumMod val="75000"/>
                </a:srgbClr>
              </a:solidFill>
              <a:prstDash val="solid"/>
              <a:miter lim="800000"/>
            </a:ln>
            <a:effectLst/>
          </p:spPr>
        </p:cxnSp>
        <p:cxnSp>
          <p:nvCxnSpPr>
            <p:cNvPr id="111" name="Straight Connector 110">
              <a:extLst>
                <a:ext uri="{FF2B5EF4-FFF2-40B4-BE49-F238E27FC236}">
                  <a16:creationId xmlns:a16="http://schemas.microsoft.com/office/drawing/2014/main" id="{0AAA8B42-4931-A64D-AF5F-E913F337F8A1}"/>
                </a:ext>
              </a:extLst>
            </p:cNvPr>
            <p:cNvCxnSpPr>
              <a:cxnSpLocks/>
              <a:stCxn id="104" idx="3"/>
              <a:endCxn id="101" idx="2"/>
            </p:cNvCxnSpPr>
            <p:nvPr/>
          </p:nvCxnSpPr>
          <p:spPr>
            <a:xfrm flipV="1">
              <a:off x="3673413" y="2091916"/>
              <a:ext cx="667171" cy="578934"/>
            </a:xfrm>
            <a:prstGeom prst="line">
              <a:avLst/>
            </a:prstGeom>
            <a:noFill/>
            <a:ln w="19050" cap="flat" cmpd="sng" algn="ctr">
              <a:solidFill>
                <a:srgbClr val="A5A5A5">
                  <a:lumMod val="75000"/>
                </a:srgbClr>
              </a:solidFill>
              <a:prstDash val="solid"/>
              <a:miter lim="800000"/>
            </a:ln>
            <a:effectLst/>
          </p:spPr>
        </p:cxnSp>
        <p:cxnSp>
          <p:nvCxnSpPr>
            <p:cNvPr id="112" name="Straight Connector 111">
              <a:extLst>
                <a:ext uri="{FF2B5EF4-FFF2-40B4-BE49-F238E27FC236}">
                  <a16:creationId xmlns:a16="http://schemas.microsoft.com/office/drawing/2014/main" id="{DB3758C3-C8F6-7947-A428-F522A12A233D}"/>
                </a:ext>
              </a:extLst>
            </p:cNvPr>
            <p:cNvCxnSpPr>
              <a:cxnSpLocks/>
              <a:stCxn id="105" idx="3"/>
              <a:endCxn id="101" idx="2"/>
            </p:cNvCxnSpPr>
            <p:nvPr/>
          </p:nvCxnSpPr>
          <p:spPr>
            <a:xfrm flipV="1">
              <a:off x="3673412" y="2091916"/>
              <a:ext cx="667172" cy="1321556"/>
            </a:xfrm>
            <a:prstGeom prst="line">
              <a:avLst/>
            </a:prstGeom>
            <a:noFill/>
            <a:ln w="19050" cap="flat" cmpd="sng" algn="ctr">
              <a:solidFill>
                <a:srgbClr val="A5A5A5">
                  <a:lumMod val="75000"/>
                </a:srgbClr>
              </a:solidFill>
              <a:prstDash val="solid"/>
              <a:miter lim="800000"/>
            </a:ln>
            <a:effectLst/>
          </p:spPr>
        </p:cxnSp>
        <p:cxnSp>
          <p:nvCxnSpPr>
            <p:cNvPr id="113" name="Straight Connector 112">
              <a:extLst>
                <a:ext uri="{FF2B5EF4-FFF2-40B4-BE49-F238E27FC236}">
                  <a16:creationId xmlns:a16="http://schemas.microsoft.com/office/drawing/2014/main" id="{F47267A1-5273-AB44-BB45-0D1322912592}"/>
                </a:ext>
              </a:extLst>
            </p:cNvPr>
            <p:cNvCxnSpPr>
              <a:cxnSpLocks/>
              <a:stCxn id="106" idx="3"/>
              <a:endCxn id="102" idx="2"/>
            </p:cNvCxnSpPr>
            <p:nvPr/>
          </p:nvCxnSpPr>
          <p:spPr>
            <a:xfrm flipV="1">
              <a:off x="3686539" y="2685754"/>
              <a:ext cx="654045" cy="1470340"/>
            </a:xfrm>
            <a:prstGeom prst="line">
              <a:avLst/>
            </a:prstGeom>
            <a:noFill/>
            <a:ln w="19050" cap="flat" cmpd="sng" algn="ctr">
              <a:solidFill>
                <a:srgbClr val="A5A5A5">
                  <a:lumMod val="75000"/>
                </a:srgbClr>
              </a:solidFill>
              <a:prstDash val="solid"/>
              <a:miter lim="800000"/>
            </a:ln>
            <a:effectLst/>
          </p:spPr>
        </p:cxnSp>
        <p:cxnSp>
          <p:nvCxnSpPr>
            <p:cNvPr id="114" name="Straight Connector 113">
              <a:extLst>
                <a:ext uri="{FF2B5EF4-FFF2-40B4-BE49-F238E27FC236}">
                  <a16:creationId xmlns:a16="http://schemas.microsoft.com/office/drawing/2014/main" id="{82C347C6-8332-6F44-9D2F-D0E12B0B9F54}"/>
                </a:ext>
              </a:extLst>
            </p:cNvPr>
            <p:cNvCxnSpPr>
              <a:cxnSpLocks/>
              <a:stCxn id="106" idx="3"/>
              <a:endCxn id="108" idx="2"/>
            </p:cNvCxnSpPr>
            <p:nvPr/>
          </p:nvCxnSpPr>
          <p:spPr>
            <a:xfrm flipV="1">
              <a:off x="3686539" y="3813318"/>
              <a:ext cx="654045" cy="342776"/>
            </a:xfrm>
            <a:prstGeom prst="line">
              <a:avLst/>
            </a:prstGeom>
            <a:noFill/>
            <a:ln w="19050" cap="flat" cmpd="sng" algn="ctr">
              <a:solidFill>
                <a:srgbClr val="A5A5A5">
                  <a:lumMod val="75000"/>
                </a:srgbClr>
              </a:solidFill>
              <a:prstDash val="solid"/>
              <a:miter lim="800000"/>
            </a:ln>
            <a:effectLst/>
          </p:spPr>
        </p:cxnSp>
        <p:cxnSp>
          <p:nvCxnSpPr>
            <p:cNvPr id="115" name="Straight Connector 114">
              <a:extLst>
                <a:ext uri="{FF2B5EF4-FFF2-40B4-BE49-F238E27FC236}">
                  <a16:creationId xmlns:a16="http://schemas.microsoft.com/office/drawing/2014/main" id="{1AB62B45-2C1C-5B4C-BF29-A362C68088DD}"/>
                </a:ext>
              </a:extLst>
            </p:cNvPr>
            <p:cNvCxnSpPr>
              <a:cxnSpLocks/>
              <a:stCxn id="107" idx="3"/>
              <a:endCxn id="109" idx="2"/>
            </p:cNvCxnSpPr>
            <p:nvPr/>
          </p:nvCxnSpPr>
          <p:spPr>
            <a:xfrm flipV="1">
              <a:off x="3686288" y="4427887"/>
              <a:ext cx="654295" cy="461297"/>
            </a:xfrm>
            <a:prstGeom prst="line">
              <a:avLst/>
            </a:prstGeom>
            <a:noFill/>
            <a:ln w="19050" cap="flat" cmpd="sng" algn="ctr">
              <a:solidFill>
                <a:srgbClr val="A5A5A5">
                  <a:lumMod val="75000"/>
                </a:srgbClr>
              </a:solidFill>
              <a:prstDash val="solid"/>
              <a:miter lim="800000"/>
            </a:ln>
            <a:effectLst/>
          </p:spPr>
        </p:cxnSp>
        <p:cxnSp>
          <p:nvCxnSpPr>
            <p:cNvPr id="116" name="Straight Connector 115">
              <a:extLst>
                <a:ext uri="{FF2B5EF4-FFF2-40B4-BE49-F238E27FC236}">
                  <a16:creationId xmlns:a16="http://schemas.microsoft.com/office/drawing/2014/main" id="{F8E90255-B48E-E349-9917-459E26B5D836}"/>
                </a:ext>
              </a:extLst>
            </p:cNvPr>
            <p:cNvCxnSpPr>
              <a:cxnSpLocks/>
              <a:stCxn id="107" idx="3"/>
              <a:endCxn id="102" idx="2"/>
            </p:cNvCxnSpPr>
            <p:nvPr/>
          </p:nvCxnSpPr>
          <p:spPr>
            <a:xfrm flipV="1">
              <a:off x="3686288" y="2685754"/>
              <a:ext cx="654296" cy="2203430"/>
            </a:xfrm>
            <a:prstGeom prst="line">
              <a:avLst/>
            </a:prstGeom>
            <a:noFill/>
            <a:ln w="19050" cap="flat" cmpd="sng" algn="ctr">
              <a:solidFill>
                <a:srgbClr val="A5A5A5">
                  <a:lumMod val="75000"/>
                </a:srgbClr>
              </a:solidFill>
              <a:prstDash val="solid"/>
              <a:miter lim="800000"/>
            </a:ln>
            <a:effectLst/>
          </p:spPr>
        </p:cxnSp>
        <p:cxnSp>
          <p:nvCxnSpPr>
            <p:cNvPr id="117" name="Straight Connector 116">
              <a:extLst>
                <a:ext uri="{FF2B5EF4-FFF2-40B4-BE49-F238E27FC236}">
                  <a16:creationId xmlns:a16="http://schemas.microsoft.com/office/drawing/2014/main" id="{5D1DD051-F2C3-D249-A12A-B6DCDC75E2CD}"/>
                </a:ext>
              </a:extLst>
            </p:cNvPr>
            <p:cNvCxnSpPr>
              <a:cxnSpLocks/>
              <a:stCxn id="105" idx="3"/>
              <a:endCxn id="109" idx="2"/>
            </p:cNvCxnSpPr>
            <p:nvPr/>
          </p:nvCxnSpPr>
          <p:spPr>
            <a:xfrm>
              <a:off x="3673412" y="3413472"/>
              <a:ext cx="667171" cy="1014415"/>
            </a:xfrm>
            <a:prstGeom prst="line">
              <a:avLst/>
            </a:prstGeom>
            <a:noFill/>
            <a:ln w="19050" cap="flat" cmpd="sng" algn="ctr">
              <a:solidFill>
                <a:srgbClr val="A5A5A5">
                  <a:lumMod val="75000"/>
                </a:srgbClr>
              </a:solidFill>
              <a:prstDash val="solid"/>
              <a:miter lim="800000"/>
            </a:ln>
            <a:effectLst/>
          </p:spPr>
        </p:cxnSp>
        <p:cxnSp>
          <p:nvCxnSpPr>
            <p:cNvPr id="118" name="Straight Connector 117">
              <a:extLst>
                <a:ext uri="{FF2B5EF4-FFF2-40B4-BE49-F238E27FC236}">
                  <a16:creationId xmlns:a16="http://schemas.microsoft.com/office/drawing/2014/main" id="{CAAF9B87-D752-2F43-8EBE-F94BA9821C10}"/>
                </a:ext>
              </a:extLst>
            </p:cNvPr>
            <p:cNvCxnSpPr>
              <a:cxnSpLocks/>
              <a:stCxn id="102" idx="2"/>
              <a:endCxn id="105" idx="3"/>
            </p:cNvCxnSpPr>
            <p:nvPr/>
          </p:nvCxnSpPr>
          <p:spPr>
            <a:xfrm flipH="1">
              <a:off x="3673412" y="2685754"/>
              <a:ext cx="667172" cy="727718"/>
            </a:xfrm>
            <a:prstGeom prst="line">
              <a:avLst/>
            </a:prstGeom>
            <a:noFill/>
            <a:ln w="19050" cap="flat" cmpd="sng" algn="ctr">
              <a:solidFill>
                <a:srgbClr val="A5A5A5">
                  <a:lumMod val="75000"/>
                </a:srgbClr>
              </a:solidFill>
              <a:prstDash val="solid"/>
              <a:miter lim="800000"/>
            </a:ln>
            <a:effectLst/>
          </p:spPr>
        </p:cxnSp>
        <p:cxnSp>
          <p:nvCxnSpPr>
            <p:cNvPr id="119" name="Straight Connector 118">
              <a:extLst>
                <a:ext uri="{FF2B5EF4-FFF2-40B4-BE49-F238E27FC236}">
                  <a16:creationId xmlns:a16="http://schemas.microsoft.com/office/drawing/2014/main" id="{73C62AEE-53D5-8A4F-9029-A99206DF611E}"/>
                </a:ext>
              </a:extLst>
            </p:cNvPr>
            <p:cNvCxnSpPr>
              <a:cxnSpLocks/>
              <a:stCxn id="106" idx="3"/>
              <a:endCxn id="109" idx="2"/>
            </p:cNvCxnSpPr>
            <p:nvPr/>
          </p:nvCxnSpPr>
          <p:spPr>
            <a:xfrm>
              <a:off x="3686539" y="4156094"/>
              <a:ext cx="654044" cy="271793"/>
            </a:xfrm>
            <a:prstGeom prst="line">
              <a:avLst/>
            </a:prstGeom>
            <a:noFill/>
            <a:ln w="19050" cap="flat" cmpd="sng" algn="ctr">
              <a:solidFill>
                <a:srgbClr val="A5A5A5">
                  <a:lumMod val="75000"/>
                </a:srgbClr>
              </a:solidFill>
              <a:prstDash val="solid"/>
              <a:miter lim="800000"/>
            </a:ln>
            <a:effectLst/>
          </p:spPr>
        </p:cxnSp>
        <p:cxnSp>
          <p:nvCxnSpPr>
            <p:cNvPr id="120" name="Straight Connector 119">
              <a:extLst>
                <a:ext uri="{FF2B5EF4-FFF2-40B4-BE49-F238E27FC236}">
                  <a16:creationId xmlns:a16="http://schemas.microsoft.com/office/drawing/2014/main" id="{E054BFC8-7A34-404A-BAEF-B0F4391139B5}"/>
                </a:ext>
              </a:extLst>
            </p:cNvPr>
            <p:cNvCxnSpPr>
              <a:cxnSpLocks/>
              <a:stCxn id="104" idx="3"/>
              <a:endCxn id="108" idx="2"/>
            </p:cNvCxnSpPr>
            <p:nvPr/>
          </p:nvCxnSpPr>
          <p:spPr>
            <a:xfrm>
              <a:off x="3673413" y="2670850"/>
              <a:ext cx="667171" cy="1142468"/>
            </a:xfrm>
            <a:prstGeom prst="line">
              <a:avLst/>
            </a:prstGeom>
            <a:noFill/>
            <a:ln w="19050" cap="flat" cmpd="sng" algn="ctr">
              <a:solidFill>
                <a:srgbClr val="A5A5A5">
                  <a:lumMod val="75000"/>
                </a:srgbClr>
              </a:solidFill>
              <a:prstDash val="solid"/>
              <a:miter lim="800000"/>
            </a:ln>
            <a:effectLst/>
          </p:spPr>
        </p:cxnSp>
        <p:cxnSp>
          <p:nvCxnSpPr>
            <p:cNvPr id="121" name="Straight Connector 120">
              <a:extLst>
                <a:ext uri="{FF2B5EF4-FFF2-40B4-BE49-F238E27FC236}">
                  <a16:creationId xmlns:a16="http://schemas.microsoft.com/office/drawing/2014/main" id="{5FA55FF3-49B7-6949-A242-8379D7F450EF}"/>
                </a:ext>
              </a:extLst>
            </p:cNvPr>
            <p:cNvCxnSpPr>
              <a:cxnSpLocks/>
              <a:endCxn id="102" idx="2"/>
            </p:cNvCxnSpPr>
            <p:nvPr/>
          </p:nvCxnSpPr>
          <p:spPr>
            <a:xfrm>
              <a:off x="3686288" y="1796640"/>
              <a:ext cx="654296" cy="889114"/>
            </a:xfrm>
            <a:prstGeom prst="line">
              <a:avLst/>
            </a:prstGeom>
            <a:noFill/>
            <a:ln w="19050" cap="flat" cmpd="sng" algn="ctr">
              <a:solidFill>
                <a:srgbClr val="A5A5A5">
                  <a:lumMod val="75000"/>
                </a:srgbClr>
              </a:solidFill>
              <a:prstDash val="solid"/>
              <a:miter lim="800000"/>
            </a:ln>
            <a:effectLst/>
          </p:spPr>
        </p:cxnSp>
        <p:sp>
          <p:nvSpPr>
            <p:cNvPr id="122" name="Rectangle 121">
              <a:extLst>
                <a:ext uri="{FF2B5EF4-FFF2-40B4-BE49-F238E27FC236}">
                  <a16:creationId xmlns:a16="http://schemas.microsoft.com/office/drawing/2014/main" id="{35A43148-4FB3-E642-A287-E5A67CF711FE}"/>
                </a:ext>
              </a:extLst>
            </p:cNvPr>
            <p:cNvSpPr/>
            <p:nvPr/>
          </p:nvSpPr>
          <p:spPr>
            <a:xfrm>
              <a:off x="3052118" y="489490"/>
              <a:ext cx="1890584" cy="4822723"/>
            </a:xfrm>
            <a:prstGeom prst="rect">
              <a:avLst/>
            </a:prstGeom>
            <a:noFill/>
            <a:ln w="19050" cap="flat" cmpd="sng" algn="ctr">
              <a:solidFill>
                <a:sysClr val="windowText" lastClr="000000"/>
              </a:solidFill>
              <a:prstDash val="sys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等线" panose="020F0502020204030204"/>
                <a:ea typeface="+mn-ea"/>
                <a:cs typeface="+mn-cs"/>
              </a:endParaRPr>
            </a:p>
          </p:txBody>
        </p:sp>
        <p:sp>
          <p:nvSpPr>
            <p:cNvPr id="123" name="TextBox 122">
              <a:extLst>
                <a:ext uri="{FF2B5EF4-FFF2-40B4-BE49-F238E27FC236}">
                  <a16:creationId xmlns:a16="http://schemas.microsoft.com/office/drawing/2014/main" id="{41D5F141-C05C-4F4B-83B2-DBF67F7454B1}"/>
                </a:ext>
              </a:extLst>
            </p:cNvPr>
            <p:cNvSpPr txBox="1"/>
            <p:nvPr/>
          </p:nvSpPr>
          <p:spPr>
            <a:xfrm>
              <a:off x="3108384" y="489490"/>
              <a:ext cx="1778051"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black"/>
                  </a:solidFill>
                  <a:effectLst/>
                  <a:uLnTx/>
                  <a:uFillTx/>
                  <a:latin typeface="等线" panose="020F0502020204030204"/>
                </a:rPr>
                <a:t>Auxiliary Domain</a:t>
              </a:r>
            </a:p>
          </p:txBody>
        </p:sp>
        <p:cxnSp>
          <p:nvCxnSpPr>
            <p:cNvPr id="124" name="Straight Arrow Connector 123">
              <a:extLst>
                <a:ext uri="{FF2B5EF4-FFF2-40B4-BE49-F238E27FC236}">
                  <a16:creationId xmlns:a16="http://schemas.microsoft.com/office/drawing/2014/main" id="{4A28ED83-2DD9-BA46-ADE8-633E199FA1AD}"/>
                </a:ext>
              </a:extLst>
            </p:cNvPr>
            <p:cNvCxnSpPr>
              <a:cxnSpLocks/>
            </p:cNvCxnSpPr>
            <p:nvPr/>
          </p:nvCxnSpPr>
          <p:spPr>
            <a:xfrm>
              <a:off x="3471376" y="1199096"/>
              <a:ext cx="0" cy="286798"/>
            </a:xfrm>
            <a:prstGeom prst="straightConnector1">
              <a:avLst/>
            </a:prstGeom>
            <a:noFill/>
            <a:ln w="12700" cap="flat" cmpd="sng" algn="ctr">
              <a:solidFill>
                <a:sysClr val="windowText" lastClr="000000"/>
              </a:solidFill>
              <a:prstDash val="solid"/>
              <a:miter lim="800000"/>
              <a:tailEnd type="triangle"/>
            </a:ln>
            <a:effectLst/>
          </p:spPr>
        </p:cxnSp>
        <p:cxnSp>
          <p:nvCxnSpPr>
            <p:cNvPr id="125" name="Straight Arrow Connector 124">
              <a:extLst>
                <a:ext uri="{FF2B5EF4-FFF2-40B4-BE49-F238E27FC236}">
                  <a16:creationId xmlns:a16="http://schemas.microsoft.com/office/drawing/2014/main" id="{105D5195-127D-C64D-BF2B-BB6DC73BB94C}"/>
                </a:ext>
              </a:extLst>
            </p:cNvPr>
            <p:cNvCxnSpPr>
              <a:cxnSpLocks/>
            </p:cNvCxnSpPr>
            <p:nvPr/>
          </p:nvCxnSpPr>
          <p:spPr>
            <a:xfrm>
              <a:off x="4033903" y="1461180"/>
              <a:ext cx="0" cy="286798"/>
            </a:xfrm>
            <a:prstGeom prst="straightConnector1">
              <a:avLst/>
            </a:prstGeom>
            <a:noFill/>
            <a:ln w="12700" cap="flat" cmpd="sng" algn="ctr">
              <a:solidFill>
                <a:sysClr val="windowText" lastClr="000000"/>
              </a:solidFill>
              <a:prstDash val="solid"/>
              <a:miter lim="800000"/>
              <a:tailEnd type="triangle"/>
            </a:ln>
            <a:effectLst/>
          </p:spPr>
        </p:cxnSp>
        <p:cxnSp>
          <p:nvCxnSpPr>
            <p:cNvPr id="126" name="Straight Arrow Connector 125">
              <a:extLst>
                <a:ext uri="{FF2B5EF4-FFF2-40B4-BE49-F238E27FC236}">
                  <a16:creationId xmlns:a16="http://schemas.microsoft.com/office/drawing/2014/main" id="{BA05BD6D-5C58-7E47-BA03-138D42C95057}"/>
                </a:ext>
              </a:extLst>
            </p:cNvPr>
            <p:cNvCxnSpPr>
              <a:cxnSpLocks/>
            </p:cNvCxnSpPr>
            <p:nvPr/>
          </p:nvCxnSpPr>
          <p:spPr>
            <a:xfrm>
              <a:off x="4542193" y="1199096"/>
              <a:ext cx="0" cy="286798"/>
            </a:xfrm>
            <a:prstGeom prst="straightConnector1">
              <a:avLst/>
            </a:prstGeom>
            <a:noFill/>
            <a:ln w="12700" cap="flat" cmpd="sng" algn="ctr">
              <a:solidFill>
                <a:sysClr val="windowText" lastClr="000000"/>
              </a:solidFill>
              <a:prstDash val="solid"/>
              <a:miter lim="800000"/>
              <a:tailEnd type="triangle"/>
            </a:ln>
            <a:effectLst/>
          </p:spPr>
        </p:cxnSp>
        <p:sp>
          <p:nvSpPr>
            <p:cNvPr id="127" name="Rectangle 126">
              <a:extLst>
                <a:ext uri="{FF2B5EF4-FFF2-40B4-BE49-F238E27FC236}">
                  <a16:creationId xmlns:a16="http://schemas.microsoft.com/office/drawing/2014/main" id="{E24F7C46-2CB1-004A-92B4-75D9E23AA22B}"/>
                </a:ext>
              </a:extLst>
            </p:cNvPr>
            <p:cNvSpPr/>
            <p:nvPr/>
          </p:nvSpPr>
          <p:spPr>
            <a:xfrm>
              <a:off x="3132122" y="972365"/>
              <a:ext cx="598241" cy="3231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500" b="1" i="1" u="none" strike="noStrike" kern="0" cap="none" spc="0" normalizeH="0" baseline="0" noProof="0" dirty="0">
                  <a:ln>
                    <a:noFill/>
                  </a:ln>
                  <a:solidFill>
                    <a:prstClr val="black"/>
                  </a:solidFill>
                  <a:effectLst/>
                  <a:uLnTx/>
                  <a:uFillTx/>
                  <a:cs typeface="Calibri" panose="020F0502020204030204" pitchFamily="34" charset="0"/>
                </a:rPr>
                <a:t>users</a:t>
              </a:r>
              <a:endParaRPr kumimoji="0" lang="en-US" sz="1500" b="0" i="1" u="none" strike="noStrike" kern="0" cap="none" spc="0" normalizeH="0" baseline="0" noProof="0" dirty="0">
                <a:ln>
                  <a:noFill/>
                </a:ln>
                <a:solidFill>
                  <a:prstClr val="black"/>
                </a:solidFill>
                <a:effectLst/>
                <a:uLnTx/>
                <a:uFillTx/>
                <a:cs typeface="Calibri" panose="020F0502020204030204" pitchFamily="34" charset="0"/>
              </a:endParaRPr>
            </a:p>
          </p:txBody>
        </p:sp>
        <p:sp>
          <p:nvSpPr>
            <p:cNvPr id="128" name="Rectangle 127">
              <a:extLst>
                <a:ext uri="{FF2B5EF4-FFF2-40B4-BE49-F238E27FC236}">
                  <a16:creationId xmlns:a16="http://schemas.microsoft.com/office/drawing/2014/main" id="{6D84F988-4538-F04E-990A-B215DD1FBF54}"/>
                </a:ext>
              </a:extLst>
            </p:cNvPr>
            <p:cNvSpPr/>
            <p:nvPr/>
          </p:nvSpPr>
          <p:spPr>
            <a:xfrm>
              <a:off x="4244240" y="976342"/>
              <a:ext cx="620619" cy="3231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500" b="1" i="1" u="none" strike="noStrike" kern="0" cap="none" spc="0" normalizeH="0" baseline="0" noProof="0" dirty="0">
                  <a:ln>
                    <a:noFill/>
                  </a:ln>
                  <a:solidFill>
                    <a:prstClr val="black"/>
                  </a:solidFill>
                  <a:effectLst/>
                  <a:uLnTx/>
                  <a:uFillTx/>
                  <a:cs typeface="Calibri" panose="020F0502020204030204" pitchFamily="34" charset="0"/>
                </a:rPr>
                <a:t>items</a:t>
              </a:r>
              <a:endParaRPr kumimoji="0" lang="en-US" sz="1500" b="0" i="1" u="none" strike="noStrike" kern="0" cap="none" spc="0" normalizeH="0" baseline="0" noProof="0" dirty="0">
                <a:ln>
                  <a:noFill/>
                </a:ln>
                <a:solidFill>
                  <a:prstClr val="black"/>
                </a:solidFill>
                <a:effectLst/>
                <a:uLnTx/>
                <a:uFillTx/>
                <a:cs typeface="Calibri" panose="020F0502020204030204" pitchFamily="34" charset="0"/>
              </a:endParaRPr>
            </a:p>
          </p:txBody>
        </p:sp>
        <p:sp>
          <p:nvSpPr>
            <p:cNvPr id="129" name="Rectangle 128">
              <a:extLst>
                <a:ext uri="{FF2B5EF4-FFF2-40B4-BE49-F238E27FC236}">
                  <a16:creationId xmlns:a16="http://schemas.microsoft.com/office/drawing/2014/main" id="{EBD64BF0-1887-904E-B791-E64EDEED9AA9}"/>
                </a:ext>
              </a:extLst>
            </p:cNvPr>
            <p:cNvSpPr/>
            <p:nvPr/>
          </p:nvSpPr>
          <p:spPr>
            <a:xfrm>
              <a:off x="3456642" y="1188337"/>
              <a:ext cx="1257396" cy="3231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500" b="1" i="1" u="none" strike="noStrike" kern="0" cap="none" spc="0" normalizeH="0" baseline="0" noProof="0" dirty="0">
                  <a:ln>
                    <a:noFill/>
                  </a:ln>
                  <a:solidFill>
                    <a:prstClr val="black"/>
                  </a:solidFill>
                  <a:effectLst/>
                  <a:uLnTx/>
                  <a:uFillTx/>
                  <a:cs typeface="Calibri" panose="020F0502020204030204" pitchFamily="34" charset="0"/>
                </a:rPr>
                <a:t>interactions</a:t>
              </a:r>
              <a:endParaRPr kumimoji="0" lang="en-US" sz="1500" b="0" i="1" u="none" strike="noStrike" kern="0" cap="none" spc="0" normalizeH="0" baseline="0" noProof="0" dirty="0">
                <a:ln>
                  <a:noFill/>
                </a:ln>
                <a:solidFill>
                  <a:prstClr val="black"/>
                </a:solidFill>
                <a:effectLst/>
                <a:uLnTx/>
                <a:uFillTx/>
                <a:cs typeface="Calibri" panose="020F0502020204030204" pitchFamily="34" charset="0"/>
              </a:endParaRPr>
            </a:p>
          </p:txBody>
        </p:sp>
      </p:grpSp>
      <p:grpSp>
        <p:nvGrpSpPr>
          <p:cNvPr id="4" name="Group 3">
            <a:extLst>
              <a:ext uri="{FF2B5EF4-FFF2-40B4-BE49-F238E27FC236}">
                <a16:creationId xmlns:a16="http://schemas.microsoft.com/office/drawing/2014/main" id="{1C06EAC8-0B53-1F4C-8C30-CAEE2F722D68}"/>
              </a:ext>
            </a:extLst>
          </p:cNvPr>
          <p:cNvGrpSpPr/>
          <p:nvPr/>
        </p:nvGrpSpPr>
        <p:grpSpPr>
          <a:xfrm>
            <a:off x="5504865" y="1599757"/>
            <a:ext cx="1890584" cy="4822723"/>
            <a:chOff x="4201892" y="1533628"/>
            <a:chExt cx="1890584" cy="4822723"/>
          </a:xfrm>
        </p:grpSpPr>
        <p:sp>
          <p:nvSpPr>
            <p:cNvPr id="130" name="Rectangle 129">
              <a:extLst>
                <a:ext uri="{FF2B5EF4-FFF2-40B4-BE49-F238E27FC236}">
                  <a16:creationId xmlns:a16="http://schemas.microsoft.com/office/drawing/2014/main" id="{90C7F7CD-BCCC-3E40-AE20-C7575545FE45}"/>
                </a:ext>
              </a:extLst>
            </p:cNvPr>
            <p:cNvSpPr/>
            <p:nvPr/>
          </p:nvSpPr>
          <p:spPr>
            <a:xfrm>
              <a:off x="4201892" y="1533628"/>
              <a:ext cx="1890584" cy="4822723"/>
            </a:xfrm>
            <a:prstGeom prst="rect">
              <a:avLst/>
            </a:prstGeom>
            <a:noFill/>
            <a:ln w="19050" cap="flat" cmpd="sng" algn="ctr">
              <a:solidFill>
                <a:sysClr val="windowText" lastClr="000000"/>
              </a:solidFill>
              <a:prstDash val="sys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等线" panose="020F0502020204030204"/>
                <a:ea typeface="+mn-ea"/>
                <a:cs typeface="+mn-cs"/>
              </a:endParaRPr>
            </a:p>
          </p:txBody>
        </p:sp>
        <p:sp>
          <p:nvSpPr>
            <p:cNvPr id="131" name="TextBox 130">
              <a:extLst>
                <a:ext uri="{FF2B5EF4-FFF2-40B4-BE49-F238E27FC236}">
                  <a16:creationId xmlns:a16="http://schemas.microsoft.com/office/drawing/2014/main" id="{2938A113-6393-0448-A20C-0AF70D3FB905}"/>
                </a:ext>
              </a:extLst>
            </p:cNvPr>
            <p:cNvSpPr txBox="1"/>
            <p:nvPr/>
          </p:nvSpPr>
          <p:spPr>
            <a:xfrm>
              <a:off x="4368449" y="1544737"/>
              <a:ext cx="1574470" cy="338554"/>
            </a:xfrm>
            <a:prstGeom prst="rect">
              <a:avLst/>
            </a:prstGeom>
            <a:noFill/>
          </p:spPr>
          <p:txBody>
            <a:bodyPr wrap="none" rtlCol="0">
              <a:spAutoFit/>
            </a:bodyPr>
            <a:lstStyle/>
            <a:p>
              <a:r>
                <a:rPr lang="en-US" sz="1600" b="1" dirty="0">
                  <a:solidFill>
                    <a:prstClr val="black"/>
                  </a:solidFill>
                  <a:latin typeface="等线" panose="020F0502020204030204"/>
                </a:rPr>
                <a:t>Target Domain</a:t>
              </a:r>
            </a:p>
          </p:txBody>
        </p:sp>
        <p:cxnSp>
          <p:nvCxnSpPr>
            <p:cNvPr id="132" name="Straight Arrow Connector 131">
              <a:extLst>
                <a:ext uri="{FF2B5EF4-FFF2-40B4-BE49-F238E27FC236}">
                  <a16:creationId xmlns:a16="http://schemas.microsoft.com/office/drawing/2014/main" id="{D8F5255C-AA9E-104F-9C52-E02DE65825F1}"/>
                </a:ext>
              </a:extLst>
            </p:cNvPr>
            <p:cNvCxnSpPr>
              <a:cxnSpLocks/>
            </p:cNvCxnSpPr>
            <p:nvPr/>
          </p:nvCxnSpPr>
          <p:spPr>
            <a:xfrm>
              <a:off x="4621150" y="2243234"/>
              <a:ext cx="0" cy="286798"/>
            </a:xfrm>
            <a:prstGeom prst="straightConnector1">
              <a:avLst/>
            </a:prstGeom>
            <a:noFill/>
            <a:ln w="12700" cap="flat" cmpd="sng" algn="ctr">
              <a:solidFill>
                <a:sysClr val="windowText" lastClr="000000"/>
              </a:solidFill>
              <a:prstDash val="solid"/>
              <a:miter lim="800000"/>
              <a:tailEnd type="triangle"/>
            </a:ln>
            <a:effectLst/>
          </p:spPr>
        </p:cxnSp>
        <p:cxnSp>
          <p:nvCxnSpPr>
            <p:cNvPr id="133" name="Straight Arrow Connector 132">
              <a:extLst>
                <a:ext uri="{FF2B5EF4-FFF2-40B4-BE49-F238E27FC236}">
                  <a16:creationId xmlns:a16="http://schemas.microsoft.com/office/drawing/2014/main" id="{BDADD434-7050-4442-A857-19DCA5EBC42C}"/>
                </a:ext>
              </a:extLst>
            </p:cNvPr>
            <p:cNvCxnSpPr>
              <a:cxnSpLocks/>
            </p:cNvCxnSpPr>
            <p:nvPr/>
          </p:nvCxnSpPr>
          <p:spPr>
            <a:xfrm>
              <a:off x="5183677" y="2505318"/>
              <a:ext cx="0" cy="286798"/>
            </a:xfrm>
            <a:prstGeom prst="straightConnector1">
              <a:avLst/>
            </a:prstGeom>
            <a:noFill/>
            <a:ln w="12700" cap="flat" cmpd="sng" algn="ctr">
              <a:solidFill>
                <a:sysClr val="windowText" lastClr="000000"/>
              </a:solidFill>
              <a:prstDash val="solid"/>
              <a:miter lim="800000"/>
              <a:tailEnd type="triangle"/>
            </a:ln>
            <a:effectLst/>
          </p:spPr>
        </p:cxnSp>
        <p:cxnSp>
          <p:nvCxnSpPr>
            <p:cNvPr id="134" name="Straight Arrow Connector 133">
              <a:extLst>
                <a:ext uri="{FF2B5EF4-FFF2-40B4-BE49-F238E27FC236}">
                  <a16:creationId xmlns:a16="http://schemas.microsoft.com/office/drawing/2014/main" id="{B2E412CC-A365-9740-AE80-6189473BEF0D}"/>
                </a:ext>
              </a:extLst>
            </p:cNvPr>
            <p:cNvCxnSpPr>
              <a:cxnSpLocks/>
            </p:cNvCxnSpPr>
            <p:nvPr/>
          </p:nvCxnSpPr>
          <p:spPr>
            <a:xfrm>
              <a:off x="5691967" y="2243234"/>
              <a:ext cx="0" cy="286798"/>
            </a:xfrm>
            <a:prstGeom prst="straightConnector1">
              <a:avLst/>
            </a:prstGeom>
            <a:noFill/>
            <a:ln w="12700" cap="flat" cmpd="sng" algn="ctr">
              <a:solidFill>
                <a:sysClr val="windowText" lastClr="000000"/>
              </a:solidFill>
              <a:prstDash val="solid"/>
              <a:miter lim="800000"/>
              <a:tailEnd type="triangle"/>
            </a:ln>
            <a:effectLst/>
          </p:spPr>
        </p:cxnSp>
        <p:sp>
          <p:nvSpPr>
            <p:cNvPr id="135" name="Rectangle 134">
              <a:extLst>
                <a:ext uri="{FF2B5EF4-FFF2-40B4-BE49-F238E27FC236}">
                  <a16:creationId xmlns:a16="http://schemas.microsoft.com/office/drawing/2014/main" id="{1C74DFE1-6471-864C-9178-3F3A422E5991}"/>
                </a:ext>
              </a:extLst>
            </p:cNvPr>
            <p:cNvSpPr/>
            <p:nvPr/>
          </p:nvSpPr>
          <p:spPr>
            <a:xfrm>
              <a:off x="4281896" y="2016503"/>
              <a:ext cx="620619" cy="323165"/>
            </a:xfrm>
            <a:prstGeom prst="rect">
              <a:avLst/>
            </a:prstGeom>
          </p:spPr>
          <p:txBody>
            <a:bodyPr wrap="none">
              <a:spAutoFit/>
            </a:bodyPr>
            <a:lstStyle/>
            <a:p>
              <a:r>
                <a:rPr lang="en-US" sz="1500" b="1" i="1" dirty="0">
                  <a:solidFill>
                    <a:prstClr val="black"/>
                  </a:solidFill>
                  <a:cs typeface="Calibri" panose="020F0502020204030204" pitchFamily="34" charset="0"/>
                </a:rPr>
                <a:t>items</a:t>
              </a:r>
              <a:endParaRPr lang="en-US" sz="1500" i="1" dirty="0">
                <a:solidFill>
                  <a:prstClr val="black"/>
                </a:solidFill>
                <a:cs typeface="Calibri" panose="020F0502020204030204" pitchFamily="34" charset="0"/>
              </a:endParaRPr>
            </a:p>
          </p:txBody>
        </p:sp>
        <p:sp>
          <p:nvSpPr>
            <p:cNvPr id="136" name="Rectangle 135">
              <a:extLst>
                <a:ext uri="{FF2B5EF4-FFF2-40B4-BE49-F238E27FC236}">
                  <a16:creationId xmlns:a16="http://schemas.microsoft.com/office/drawing/2014/main" id="{04374017-531C-A044-A61C-55939A2B2ADC}"/>
                </a:ext>
              </a:extLst>
            </p:cNvPr>
            <p:cNvSpPr/>
            <p:nvPr/>
          </p:nvSpPr>
          <p:spPr>
            <a:xfrm>
              <a:off x="5394014" y="2008605"/>
              <a:ext cx="598241" cy="323165"/>
            </a:xfrm>
            <a:prstGeom prst="rect">
              <a:avLst/>
            </a:prstGeom>
          </p:spPr>
          <p:txBody>
            <a:bodyPr wrap="none">
              <a:spAutoFit/>
            </a:bodyPr>
            <a:lstStyle/>
            <a:p>
              <a:r>
                <a:rPr lang="en-US" sz="1500" b="1" i="1" dirty="0">
                  <a:solidFill>
                    <a:prstClr val="black"/>
                  </a:solidFill>
                  <a:cs typeface="Calibri" panose="020F0502020204030204" pitchFamily="34" charset="0"/>
                </a:rPr>
                <a:t>users</a:t>
              </a:r>
              <a:endParaRPr lang="en-US" sz="1500" i="1" dirty="0">
                <a:solidFill>
                  <a:prstClr val="black"/>
                </a:solidFill>
                <a:cs typeface="Calibri" panose="020F0502020204030204" pitchFamily="34" charset="0"/>
              </a:endParaRPr>
            </a:p>
          </p:txBody>
        </p:sp>
        <p:sp>
          <p:nvSpPr>
            <p:cNvPr id="137" name="Rectangle 136">
              <a:extLst>
                <a:ext uri="{FF2B5EF4-FFF2-40B4-BE49-F238E27FC236}">
                  <a16:creationId xmlns:a16="http://schemas.microsoft.com/office/drawing/2014/main" id="{9F14A9CB-75D5-9E42-958F-39BDCC6FC248}"/>
                </a:ext>
              </a:extLst>
            </p:cNvPr>
            <p:cNvSpPr/>
            <p:nvPr/>
          </p:nvSpPr>
          <p:spPr>
            <a:xfrm>
              <a:off x="4606416" y="2232475"/>
              <a:ext cx="1257396" cy="323165"/>
            </a:xfrm>
            <a:prstGeom prst="rect">
              <a:avLst/>
            </a:prstGeom>
          </p:spPr>
          <p:txBody>
            <a:bodyPr wrap="square">
              <a:spAutoFit/>
            </a:bodyPr>
            <a:lstStyle/>
            <a:p>
              <a:r>
                <a:rPr lang="en-US" sz="1500" b="1" i="1" dirty="0">
                  <a:solidFill>
                    <a:prstClr val="black"/>
                  </a:solidFill>
                  <a:cs typeface="Calibri" panose="020F0502020204030204" pitchFamily="34" charset="0"/>
                </a:rPr>
                <a:t>interactions</a:t>
              </a:r>
              <a:endParaRPr lang="en-US" sz="1500" i="1" dirty="0">
                <a:solidFill>
                  <a:prstClr val="black"/>
                </a:solidFill>
                <a:cs typeface="Calibri" panose="020F0502020204030204" pitchFamily="34" charset="0"/>
              </a:endParaRPr>
            </a:p>
          </p:txBody>
        </p:sp>
        <p:cxnSp>
          <p:nvCxnSpPr>
            <p:cNvPr id="138" name="Straight Connector 137">
              <a:extLst>
                <a:ext uri="{FF2B5EF4-FFF2-40B4-BE49-F238E27FC236}">
                  <a16:creationId xmlns:a16="http://schemas.microsoft.com/office/drawing/2014/main" id="{7CACA2B1-5809-CE41-88DD-BAE578FDBD71}"/>
                </a:ext>
              </a:extLst>
            </p:cNvPr>
            <p:cNvCxnSpPr>
              <a:cxnSpLocks/>
              <a:stCxn id="139" idx="6"/>
              <a:endCxn id="145" idx="1"/>
            </p:cNvCxnSpPr>
            <p:nvPr/>
          </p:nvCxnSpPr>
          <p:spPr>
            <a:xfrm>
              <a:off x="4815246" y="3119398"/>
              <a:ext cx="686939" cy="313977"/>
            </a:xfrm>
            <a:prstGeom prst="line">
              <a:avLst/>
            </a:prstGeom>
            <a:noFill/>
            <a:ln w="19050" cap="flat" cmpd="sng" algn="ctr">
              <a:solidFill>
                <a:srgbClr val="A5A5A5">
                  <a:lumMod val="75000"/>
                </a:srgbClr>
              </a:solidFill>
              <a:prstDash val="solid"/>
              <a:miter lim="800000"/>
            </a:ln>
            <a:effectLst/>
          </p:spPr>
        </p:cxnSp>
        <p:sp>
          <p:nvSpPr>
            <p:cNvPr id="139" name="椭圆 5">
              <a:extLst>
                <a:ext uri="{FF2B5EF4-FFF2-40B4-BE49-F238E27FC236}">
                  <a16:creationId xmlns:a16="http://schemas.microsoft.com/office/drawing/2014/main" id="{0C4FFD1A-453F-114F-B254-3146E7BCE6E9}"/>
                </a:ext>
              </a:extLst>
            </p:cNvPr>
            <p:cNvSpPr/>
            <p:nvPr/>
          </p:nvSpPr>
          <p:spPr>
            <a:xfrm>
              <a:off x="4427057" y="2920990"/>
              <a:ext cx="388189" cy="396816"/>
            </a:xfrm>
            <a:prstGeom prst="ellipse">
              <a:avLst/>
            </a:prstGeom>
            <a:solidFill>
              <a:srgbClr val="5B9BD5">
                <a:lumMod val="60000"/>
                <a:lumOff val="40000"/>
              </a:srgbClr>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40" name="椭圆 5">
              <a:extLst>
                <a:ext uri="{FF2B5EF4-FFF2-40B4-BE49-F238E27FC236}">
                  <a16:creationId xmlns:a16="http://schemas.microsoft.com/office/drawing/2014/main" id="{2C36A8C8-03FC-FF45-ADAC-873B67F59A71}"/>
                </a:ext>
              </a:extLst>
            </p:cNvPr>
            <p:cNvSpPr/>
            <p:nvPr/>
          </p:nvSpPr>
          <p:spPr>
            <a:xfrm>
              <a:off x="4427057" y="3502950"/>
              <a:ext cx="388189" cy="396816"/>
            </a:xfrm>
            <a:prstGeom prst="ellipse">
              <a:avLst/>
            </a:prstGeom>
            <a:solidFill>
              <a:srgbClr val="5B9BD5">
                <a:lumMod val="60000"/>
                <a:lumOff val="40000"/>
              </a:srgbClr>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41" name="椭圆 5">
              <a:extLst>
                <a:ext uri="{FF2B5EF4-FFF2-40B4-BE49-F238E27FC236}">
                  <a16:creationId xmlns:a16="http://schemas.microsoft.com/office/drawing/2014/main" id="{B6E72C90-A13E-7F47-AD2F-3314B2F8614E}"/>
                </a:ext>
              </a:extLst>
            </p:cNvPr>
            <p:cNvSpPr/>
            <p:nvPr/>
          </p:nvSpPr>
          <p:spPr>
            <a:xfrm>
              <a:off x="4427057" y="4642389"/>
              <a:ext cx="388189" cy="396816"/>
            </a:xfrm>
            <a:prstGeom prst="ellipse">
              <a:avLst/>
            </a:prstGeom>
            <a:solidFill>
              <a:srgbClr val="5B9BD5">
                <a:lumMod val="60000"/>
                <a:lumOff val="40000"/>
              </a:srgbClr>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42" name="椭圆 5">
              <a:extLst>
                <a:ext uri="{FF2B5EF4-FFF2-40B4-BE49-F238E27FC236}">
                  <a16:creationId xmlns:a16="http://schemas.microsoft.com/office/drawing/2014/main" id="{F171B748-252A-9F43-B344-2316B5385703}"/>
                </a:ext>
              </a:extLst>
            </p:cNvPr>
            <p:cNvSpPr/>
            <p:nvPr/>
          </p:nvSpPr>
          <p:spPr>
            <a:xfrm>
              <a:off x="4427056" y="5256960"/>
              <a:ext cx="388189" cy="396816"/>
            </a:xfrm>
            <a:prstGeom prst="ellipse">
              <a:avLst/>
            </a:prstGeom>
            <a:solidFill>
              <a:srgbClr val="5B9BD5">
                <a:lumMod val="60000"/>
                <a:lumOff val="40000"/>
              </a:srgbClr>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43" name="椭圆 5">
              <a:extLst>
                <a:ext uri="{FF2B5EF4-FFF2-40B4-BE49-F238E27FC236}">
                  <a16:creationId xmlns:a16="http://schemas.microsoft.com/office/drawing/2014/main" id="{F39D5CF4-41EE-724A-B009-CEB1EEE61B14}"/>
                </a:ext>
              </a:extLst>
            </p:cNvPr>
            <p:cNvSpPr/>
            <p:nvPr/>
          </p:nvSpPr>
          <p:spPr>
            <a:xfrm>
              <a:off x="4427055" y="4072669"/>
              <a:ext cx="388189" cy="396816"/>
            </a:xfrm>
            <a:prstGeom prst="ellipse">
              <a:avLst/>
            </a:prstGeom>
            <a:solidFill>
              <a:srgbClr val="FFC000">
                <a:lumMod val="60000"/>
                <a:lumOff val="40000"/>
              </a:srgbClr>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44" name="椭圆 5">
              <a:extLst>
                <a:ext uri="{FF2B5EF4-FFF2-40B4-BE49-F238E27FC236}">
                  <a16:creationId xmlns:a16="http://schemas.microsoft.com/office/drawing/2014/main" id="{7C3654A6-B562-9442-9D45-EA84EF0F383E}"/>
                </a:ext>
              </a:extLst>
            </p:cNvPr>
            <p:cNvSpPr/>
            <p:nvPr/>
          </p:nvSpPr>
          <p:spPr>
            <a:xfrm>
              <a:off x="4427055" y="5849964"/>
              <a:ext cx="388189" cy="396816"/>
            </a:xfrm>
            <a:prstGeom prst="ellipse">
              <a:avLst/>
            </a:prstGeom>
            <a:solidFill>
              <a:srgbClr val="FFC000">
                <a:lumMod val="60000"/>
                <a:lumOff val="40000"/>
              </a:srgbClr>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45" name="矩形 8">
              <a:extLst>
                <a:ext uri="{FF2B5EF4-FFF2-40B4-BE49-F238E27FC236}">
                  <a16:creationId xmlns:a16="http://schemas.microsoft.com/office/drawing/2014/main" id="{E76B38B1-25D6-D144-9C29-AC5DC84DD464}"/>
                </a:ext>
              </a:extLst>
            </p:cNvPr>
            <p:cNvSpPr/>
            <p:nvPr/>
          </p:nvSpPr>
          <p:spPr>
            <a:xfrm>
              <a:off x="5502185" y="3243593"/>
              <a:ext cx="379563" cy="379563"/>
            </a:xfrm>
            <a:prstGeom prst="rect">
              <a:avLst/>
            </a:prstGeom>
            <a:solidFill>
              <a:srgbClr val="ED7D31">
                <a:lumMod val="50000"/>
              </a:srgbClr>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46" name="矩形 8">
              <a:extLst>
                <a:ext uri="{FF2B5EF4-FFF2-40B4-BE49-F238E27FC236}">
                  <a16:creationId xmlns:a16="http://schemas.microsoft.com/office/drawing/2014/main" id="{D390FFAE-156D-694D-B5D5-60668A9F93A8}"/>
                </a:ext>
              </a:extLst>
            </p:cNvPr>
            <p:cNvSpPr/>
            <p:nvPr/>
          </p:nvSpPr>
          <p:spPr>
            <a:xfrm>
              <a:off x="5496124" y="4202295"/>
              <a:ext cx="379563" cy="379563"/>
            </a:xfrm>
            <a:prstGeom prst="rect">
              <a:avLst/>
            </a:prstGeom>
            <a:solidFill>
              <a:srgbClr val="ED7D31">
                <a:lumMod val="50000"/>
              </a:srgbClr>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47" name="矩形 8">
              <a:extLst>
                <a:ext uri="{FF2B5EF4-FFF2-40B4-BE49-F238E27FC236}">
                  <a16:creationId xmlns:a16="http://schemas.microsoft.com/office/drawing/2014/main" id="{592EA168-2CDC-8246-89C6-31189DAFBE6E}"/>
                </a:ext>
              </a:extLst>
            </p:cNvPr>
            <p:cNvSpPr/>
            <p:nvPr/>
          </p:nvSpPr>
          <p:spPr>
            <a:xfrm>
              <a:off x="5484249" y="5212621"/>
              <a:ext cx="379563" cy="379563"/>
            </a:xfrm>
            <a:prstGeom prst="rect">
              <a:avLst/>
            </a:prstGeom>
            <a:solidFill>
              <a:srgbClr val="ED7D31">
                <a:lumMod val="50000"/>
              </a:srgbClr>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cxnSp>
          <p:nvCxnSpPr>
            <p:cNvPr id="148" name="Straight Connector 147">
              <a:extLst>
                <a:ext uri="{FF2B5EF4-FFF2-40B4-BE49-F238E27FC236}">
                  <a16:creationId xmlns:a16="http://schemas.microsoft.com/office/drawing/2014/main" id="{4675B5EF-AFF7-6F4E-8208-9D07FFE8A821}"/>
                </a:ext>
              </a:extLst>
            </p:cNvPr>
            <p:cNvCxnSpPr>
              <a:cxnSpLocks/>
              <a:stCxn id="140" idx="6"/>
              <a:endCxn id="146" idx="1"/>
            </p:cNvCxnSpPr>
            <p:nvPr/>
          </p:nvCxnSpPr>
          <p:spPr>
            <a:xfrm>
              <a:off x="4815246" y="3701358"/>
              <a:ext cx="680878" cy="690719"/>
            </a:xfrm>
            <a:prstGeom prst="line">
              <a:avLst/>
            </a:prstGeom>
            <a:noFill/>
            <a:ln w="19050" cap="flat" cmpd="sng" algn="ctr">
              <a:solidFill>
                <a:srgbClr val="A5A5A5">
                  <a:lumMod val="75000"/>
                </a:srgbClr>
              </a:solidFill>
              <a:prstDash val="solid"/>
              <a:miter lim="800000"/>
            </a:ln>
            <a:effectLst/>
          </p:spPr>
        </p:cxnSp>
        <p:cxnSp>
          <p:nvCxnSpPr>
            <p:cNvPr id="149" name="Straight Connector 148">
              <a:extLst>
                <a:ext uri="{FF2B5EF4-FFF2-40B4-BE49-F238E27FC236}">
                  <a16:creationId xmlns:a16="http://schemas.microsoft.com/office/drawing/2014/main" id="{CA2162C0-CD22-F142-9786-0F94039B58C2}"/>
                </a:ext>
              </a:extLst>
            </p:cNvPr>
            <p:cNvCxnSpPr>
              <a:cxnSpLocks/>
              <a:stCxn id="143" idx="6"/>
              <a:endCxn id="145" idx="1"/>
            </p:cNvCxnSpPr>
            <p:nvPr/>
          </p:nvCxnSpPr>
          <p:spPr>
            <a:xfrm flipV="1">
              <a:off x="4815244" y="3433375"/>
              <a:ext cx="686941" cy="837702"/>
            </a:xfrm>
            <a:prstGeom prst="line">
              <a:avLst/>
            </a:prstGeom>
            <a:noFill/>
            <a:ln w="19050" cap="flat" cmpd="sng" algn="ctr">
              <a:solidFill>
                <a:srgbClr val="A5A5A5">
                  <a:lumMod val="75000"/>
                </a:srgbClr>
              </a:solidFill>
              <a:prstDash val="solid"/>
              <a:miter lim="800000"/>
            </a:ln>
            <a:effectLst/>
          </p:spPr>
        </p:cxnSp>
        <p:cxnSp>
          <p:nvCxnSpPr>
            <p:cNvPr id="150" name="Straight Connector 149">
              <a:extLst>
                <a:ext uri="{FF2B5EF4-FFF2-40B4-BE49-F238E27FC236}">
                  <a16:creationId xmlns:a16="http://schemas.microsoft.com/office/drawing/2014/main" id="{DD809BF0-2ACE-C747-A413-7BB98AAE2157}"/>
                </a:ext>
              </a:extLst>
            </p:cNvPr>
            <p:cNvCxnSpPr>
              <a:cxnSpLocks/>
              <a:stCxn id="141" idx="6"/>
              <a:endCxn id="147" idx="1"/>
            </p:cNvCxnSpPr>
            <p:nvPr/>
          </p:nvCxnSpPr>
          <p:spPr>
            <a:xfrm>
              <a:off x="4815246" y="4840797"/>
              <a:ext cx="669003" cy="561606"/>
            </a:xfrm>
            <a:prstGeom prst="line">
              <a:avLst/>
            </a:prstGeom>
            <a:noFill/>
            <a:ln w="19050" cap="flat" cmpd="sng" algn="ctr">
              <a:solidFill>
                <a:srgbClr val="A5A5A5">
                  <a:lumMod val="75000"/>
                </a:srgbClr>
              </a:solidFill>
              <a:prstDash val="solid"/>
              <a:miter lim="800000"/>
            </a:ln>
            <a:effectLst/>
          </p:spPr>
        </p:cxnSp>
        <p:cxnSp>
          <p:nvCxnSpPr>
            <p:cNvPr id="151" name="Straight Connector 150">
              <a:extLst>
                <a:ext uri="{FF2B5EF4-FFF2-40B4-BE49-F238E27FC236}">
                  <a16:creationId xmlns:a16="http://schemas.microsoft.com/office/drawing/2014/main" id="{FDB6A2FE-7A28-B845-B0BE-AD0F446EF571}"/>
                </a:ext>
              </a:extLst>
            </p:cNvPr>
            <p:cNvCxnSpPr>
              <a:cxnSpLocks/>
              <a:stCxn id="146" idx="1"/>
              <a:endCxn id="142" idx="6"/>
            </p:cNvCxnSpPr>
            <p:nvPr/>
          </p:nvCxnSpPr>
          <p:spPr>
            <a:xfrm flipH="1">
              <a:off x="4815245" y="4392077"/>
              <a:ext cx="680879" cy="1063291"/>
            </a:xfrm>
            <a:prstGeom prst="line">
              <a:avLst/>
            </a:prstGeom>
            <a:noFill/>
            <a:ln w="19050" cap="flat" cmpd="sng" algn="ctr">
              <a:solidFill>
                <a:srgbClr val="A5A5A5">
                  <a:lumMod val="75000"/>
                </a:srgbClr>
              </a:solidFill>
              <a:prstDash val="solid"/>
              <a:miter lim="800000"/>
            </a:ln>
            <a:effectLst/>
          </p:spPr>
        </p:cxnSp>
        <p:cxnSp>
          <p:nvCxnSpPr>
            <p:cNvPr id="152" name="Straight Connector 151">
              <a:extLst>
                <a:ext uri="{FF2B5EF4-FFF2-40B4-BE49-F238E27FC236}">
                  <a16:creationId xmlns:a16="http://schemas.microsoft.com/office/drawing/2014/main" id="{FDF685EA-AB0D-F047-A376-778BBF930D1A}"/>
                </a:ext>
              </a:extLst>
            </p:cNvPr>
            <p:cNvCxnSpPr>
              <a:cxnSpLocks/>
              <a:stCxn id="147" idx="1"/>
              <a:endCxn id="144" idx="6"/>
            </p:cNvCxnSpPr>
            <p:nvPr/>
          </p:nvCxnSpPr>
          <p:spPr>
            <a:xfrm flipH="1">
              <a:off x="4815244" y="5402403"/>
              <a:ext cx="669005" cy="645969"/>
            </a:xfrm>
            <a:prstGeom prst="line">
              <a:avLst/>
            </a:prstGeom>
            <a:noFill/>
            <a:ln w="19050" cap="flat" cmpd="sng" algn="ctr">
              <a:solidFill>
                <a:srgbClr val="A5A5A5">
                  <a:lumMod val="75000"/>
                </a:srgbClr>
              </a:solidFill>
              <a:prstDash val="solid"/>
              <a:miter lim="800000"/>
            </a:ln>
            <a:effectLst/>
          </p:spPr>
        </p:cxnSp>
      </p:grpSp>
      <p:cxnSp>
        <p:nvCxnSpPr>
          <p:cNvPr id="153" name="Straight Arrow Connector 152">
            <a:extLst>
              <a:ext uri="{FF2B5EF4-FFF2-40B4-BE49-F238E27FC236}">
                <a16:creationId xmlns:a16="http://schemas.microsoft.com/office/drawing/2014/main" id="{790C5937-9CCF-B94B-8BBE-8EE052F08D2D}"/>
              </a:ext>
            </a:extLst>
          </p:cNvPr>
          <p:cNvCxnSpPr>
            <a:cxnSpLocks/>
          </p:cNvCxnSpPr>
          <p:nvPr/>
        </p:nvCxnSpPr>
        <p:spPr>
          <a:xfrm>
            <a:off x="3599402" y="3189245"/>
            <a:ext cx="2072020" cy="0"/>
          </a:xfrm>
          <a:prstGeom prst="straightConnector1">
            <a:avLst/>
          </a:prstGeom>
          <a:noFill/>
          <a:ln w="28575" cap="flat" cmpd="sng" algn="ctr">
            <a:solidFill>
              <a:srgbClr val="5B9BD5"/>
            </a:solidFill>
            <a:prstDash val="sysDash"/>
            <a:miter lim="800000"/>
            <a:headEnd type="none" w="med" len="med"/>
            <a:tailEnd type="triangle" w="med" len="med"/>
          </a:ln>
          <a:effectLst/>
        </p:spPr>
      </p:cxnSp>
      <p:cxnSp>
        <p:nvCxnSpPr>
          <p:cNvPr id="154" name="Straight Arrow Connector 153">
            <a:extLst>
              <a:ext uri="{FF2B5EF4-FFF2-40B4-BE49-F238E27FC236}">
                <a16:creationId xmlns:a16="http://schemas.microsoft.com/office/drawing/2014/main" id="{4524B723-4FB5-0344-AC85-EFD680AAAE4E}"/>
              </a:ext>
            </a:extLst>
          </p:cNvPr>
          <p:cNvCxnSpPr>
            <a:cxnSpLocks/>
          </p:cNvCxnSpPr>
          <p:nvPr/>
        </p:nvCxnSpPr>
        <p:spPr>
          <a:xfrm>
            <a:off x="3599402" y="3792082"/>
            <a:ext cx="2072020" cy="0"/>
          </a:xfrm>
          <a:prstGeom prst="straightConnector1">
            <a:avLst/>
          </a:prstGeom>
          <a:noFill/>
          <a:ln w="28575" cap="flat" cmpd="sng" algn="ctr">
            <a:solidFill>
              <a:srgbClr val="5B9BD5"/>
            </a:solidFill>
            <a:prstDash val="sysDash"/>
            <a:miter lim="800000"/>
            <a:headEnd type="none" w="med" len="med"/>
            <a:tailEnd type="triangle" w="med" len="med"/>
          </a:ln>
          <a:effectLst/>
        </p:spPr>
      </p:cxnSp>
      <p:cxnSp>
        <p:nvCxnSpPr>
          <p:cNvPr id="155" name="Straight Arrow Connector 154">
            <a:extLst>
              <a:ext uri="{FF2B5EF4-FFF2-40B4-BE49-F238E27FC236}">
                <a16:creationId xmlns:a16="http://schemas.microsoft.com/office/drawing/2014/main" id="{88E2EFB8-8D7B-1545-BC02-747DC683B099}"/>
              </a:ext>
            </a:extLst>
          </p:cNvPr>
          <p:cNvCxnSpPr>
            <a:cxnSpLocks/>
          </p:cNvCxnSpPr>
          <p:nvPr/>
        </p:nvCxnSpPr>
        <p:spPr>
          <a:xfrm>
            <a:off x="3599401" y="4906926"/>
            <a:ext cx="2072021" cy="0"/>
          </a:xfrm>
          <a:prstGeom prst="straightConnector1">
            <a:avLst/>
          </a:prstGeom>
          <a:noFill/>
          <a:ln w="28575" cap="flat" cmpd="sng" algn="ctr">
            <a:solidFill>
              <a:srgbClr val="5B9BD5"/>
            </a:solidFill>
            <a:prstDash val="sysDash"/>
            <a:miter lim="800000"/>
            <a:headEnd type="none" w="med" len="med"/>
            <a:tailEnd type="triangle" w="med" len="med"/>
          </a:ln>
          <a:effectLst/>
        </p:spPr>
      </p:cxnSp>
      <p:cxnSp>
        <p:nvCxnSpPr>
          <p:cNvPr id="156" name="Straight Arrow Connector 155">
            <a:extLst>
              <a:ext uri="{FF2B5EF4-FFF2-40B4-BE49-F238E27FC236}">
                <a16:creationId xmlns:a16="http://schemas.microsoft.com/office/drawing/2014/main" id="{B7B04444-5AA1-FE49-9311-8CEDF4E685C6}"/>
              </a:ext>
            </a:extLst>
          </p:cNvPr>
          <p:cNvCxnSpPr>
            <a:cxnSpLocks/>
          </p:cNvCxnSpPr>
          <p:nvPr/>
        </p:nvCxnSpPr>
        <p:spPr>
          <a:xfrm>
            <a:off x="3599400" y="5521497"/>
            <a:ext cx="2072022" cy="0"/>
          </a:xfrm>
          <a:prstGeom prst="straightConnector1">
            <a:avLst/>
          </a:prstGeom>
          <a:noFill/>
          <a:ln w="28575" cap="flat" cmpd="sng" algn="ctr">
            <a:solidFill>
              <a:srgbClr val="5B9BD5"/>
            </a:solidFill>
            <a:prstDash val="sysDash"/>
            <a:miter lim="800000"/>
            <a:headEnd type="none" w="med" len="med"/>
            <a:tailEnd type="triangle" w="med" len="med"/>
          </a:ln>
          <a:effectLst/>
        </p:spPr>
      </p:cxnSp>
      <p:sp>
        <p:nvSpPr>
          <p:cNvPr id="157" name="TextBox 156">
            <a:extLst>
              <a:ext uri="{FF2B5EF4-FFF2-40B4-BE49-F238E27FC236}">
                <a16:creationId xmlns:a16="http://schemas.microsoft.com/office/drawing/2014/main" id="{E0003898-31F0-0246-BB69-016576936BD6}"/>
              </a:ext>
            </a:extLst>
          </p:cNvPr>
          <p:cNvSpPr txBox="1"/>
          <p:nvPr/>
        </p:nvSpPr>
        <p:spPr>
          <a:xfrm>
            <a:off x="1263764" y="6488668"/>
            <a:ext cx="3254738" cy="369332"/>
          </a:xfrm>
          <a:prstGeom prst="rect">
            <a:avLst/>
          </a:prstGeom>
          <a:noFill/>
        </p:spPr>
        <p:txBody>
          <a:bodyPr wrap="none" rtlCol="0">
            <a:spAutoFit/>
          </a:bodyPr>
          <a:lstStyle/>
          <a:p>
            <a:pPr algn="ctr"/>
            <a:r>
              <a:rPr lang="en-US" b="1" i="1" dirty="0">
                <a:solidFill>
                  <a:schemeClr val="accent5">
                    <a:lumMod val="75000"/>
                  </a:schemeClr>
                </a:solidFill>
                <a:cs typeface="Calibri" panose="020F0502020204030204" pitchFamily="34" charset="0"/>
              </a:rPr>
              <a:t>Step 1: Obtain item embeddings</a:t>
            </a:r>
          </a:p>
        </p:txBody>
      </p:sp>
      <p:sp>
        <p:nvSpPr>
          <p:cNvPr id="158" name="TextBox 157">
            <a:extLst>
              <a:ext uri="{FF2B5EF4-FFF2-40B4-BE49-F238E27FC236}">
                <a16:creationId xmlns:a16="http://schemas.microsoft.com/office/drawing/2014/main" id="{C8CDC637-E0CC-0647-9467-D24F35B3C2D1}"/>
              </a:ext>
            </a:extLst>
          </p:cNvPr>
          <p:cNvSpPr txBox="1"/>
          <p:nvPr/>
        </p:nvSpPr>
        <p:spPr>
          <a:xfrm>
            <a:off x="3670363" y="4012338"/>
            <a:ext cx="1894622" cy="646331"/>
          </a:xfrm>
          <a:prstGeom prst="rect">
            <a:avLst/>
          </a:prstGeom>
          <a:noFill/>
        </p:spPr>
        <p:txBody>
          <a:bodyPr wrap="none" rtlCol="0">
            <a:spAutoFit/>
          </a:bodyPr>
          <a:lstStyle/>
          <a:p>
            <a:pPr algn="ctr"/>
            <a:r>
              <a:rPr lang="en-US" b="1" i="1" dirty="0">
                <a:solidFill>
                  <a:schemeClr val="accent5">
                    <a:lumMod val="75000"/>
                  </a:schemeClr>
                </a:solidFill>
                <a:cs typeface="Calibri" panose="020F0502020204030204" pitchFamily="34" charset="0"/>
              </a:rPr>
              <a:t>Step 2: Transfer</a:t>
            </a:r>
          </a:p>
          <a:p>
            <a:pPr algn="ctr"/>
            <a:r>
              <a:rPr lang="en-US" b="1" i="1" dirty="0">
                <a:solidFill>
                  <a:schemeClr val="accent5">
                    <a:lumMod val="75000"/>
                  </a:schemeClr>
                </a:solidFill>
                <a:cs typeface="Calibri" panose="020F0502020204030204" pitchFamily="34" charset="0"/>
              </a:rPr>
              <a:t> item embeddings</a:t>
            </a:r>
          </a:p>
        </p:txBody>
      </p:sp>
      <p:sp>
        <p:nvSpPr>
          <p:cNvPr id="159" name="TextBox 158">
            <a:extLst>
              <a:ext uri="{FF2B5EF4-FFF2-40B4-BE49-F238E27FC236}">
                <a16:creationId xmlns:a16="http://schemas.microsoft.com/office/drawing/2014/main" id="{E8740172-801D-C14F-A4FE-0E66B99D22EB}"/>
              </a:ext>
            </a:extLst>
          </p:cNvPr>
          <p:cNvSpPr txBox="1"/>
          <p:nvPr/>
        </p:nvSpPr>
        <p:spPr>
          <a:xfrm>
            <a:off x="4898811" y="6484791"/>
            <a:ext cx="3256725" cy="369332"/>
          </a:xfrm>
          <a:prstGeom prst="rect">
            <a:avLst/>
          </a:prstGeom>
          <a:noFill/>
        </p:spPr>
        <p:txBody>
          <a:bodyPr wrap="none" rtlCol="0">
            <a:spAutoFit/>
          </a:bodyPr>
          <a:lstStyle/>
          <a:p>
            <a:r>
              <a:rPr lang="en-US" b="1" i="1" dirty="0">
                <a:solidFill>
                  <a:schemeClr val="accent5">
                    <a:lumMod val="75000"/>
                  </a:schemeClr>
                </a:solidFill>
                <a:cs typeface="Calibri" panose="020F0502020204030204" pitchFamily="34" charset="0"/>
              </a:rPr>
              <a:t>Step 3: Exploit item embeddings</a:t>
            </a:r>
          </a:p>
        </p:txBody>
      </p:sp>
      <p:sp>
        <p:nvSpPr>
          <p:cNvPr id="5" name="Rectangle 4">
            <a:extLst>
              <a:ext uri="{FF2B5EF4-FFF2-40B4-BE49-F238E27FC236}">
                <a16:creationId xmlns:a16="http://schemas.microsoft.com/office/drawing/2014/main" id="{931DB5AE-DE19-7F48-804F-B0EFDE5C1A5E}"/>
              </a:ext>
            </a:extLst>
          </p:cNvPr>
          <p:cNvSpPr/>
          <p:nvPr/>
        </p:nvSpPr>
        <p:spPr>
          <a:xfrm>
            <a:off x="2999448" y="2858245"/>
            <a:ext cx="642195" cy="305784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a:extLst>
              <a:ext uri="{FF2B5EF4-FFF2-40B4-BE49-F238E27FC236}">
                <a16:creationId xmlns:a16="http://schemas.microsoft.com/office/drawing/2014/main" id="{A6230382-EDF4-6147-824A-8DB03464C040}"/>
              </a:ext>
            </a:extLst>
          </p:cNvPr>
          <p:cNvSpPr/>
          <p:nvPr/>
        </p:nvSpPr>
        <p:spPr>
          <a:xfrm>
            <a:off x="-1254927" y="1364462"/>
            <a:ext cx="11546857" cy="1077218"/>
          </a:xfrm>
          <a:prstGeom prst="rect">
            <a:avLst/>
          </a:prstGeom>
          <a:solidFill>
            <a:schemeClr val="bg1">
              <a:alpha val="85000"/>
            </a:schemeClr>
          </a:solidFill>
        </p:spPr>
        <p:txBody>
          <a:bodyPr wrap="square" rtlCol="0">
            <a:spAutoFit/>
          </a:bodyPr>
          <a:lstStyle/>
          <a:p>
            <a:pPr lvl="1" algn="ctr"/>
            <a:r>
              <a:rPr lang="en-US" altLang="zh-CN" sz="3200" dirty="0">
                <a:solidFill>
                  <a:srgbClr val="FF0000"/>
                </a:solidFill>
              </a:rPr>
              <a:t>Challenge 2: Quality of transferred item embedding</a:t>
            </a:r>
          </a:p>
          <a:p>
            <a:pPr lvl="1" algn="ctr"/>
            <a:r>
              <a:rPr lang="en-US" altLang="zh-CN" sz="3200" dirty="0">
                <a:solidFill>
                  <a:srgbClr val="FF0000"/>
                </a:solidFill>
              </a:rPr>
              <a:t> is various </a:t>
            </a:r>
          </a:p>
        </p:txBody>
      </p:sp>
      <p:pic>
        <p:nvPicPr>
          <p:cNvPr id="80" name="Picture 79">
            <a:extLst>
              <a:ext uri="{FF2B5EF4-FFF2-40B4-BE49-F238E27FC236}">
                <a16:creationId xmlns:a16="http://schemas.microsoft.com/office/drawing/2014/main" id="{617CAA52-7820-DF49-9351-A88721A1AE55}"/>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3212715" y="3071165"/>
            <a:ext cx="255657" cy="278381"/>
          </a:xfrm>
          <a:prstGeom prst="rect">
            <a:avLst/>
          </a:prstGeom>
        </p:spPr>
      </p:pic>
      <p:pic>
        <p:nvPicPr>
          <p:cNvPr id="82" name="Picture 81">
            <a:extLst>
              <a:ext uri="{FF2B5EF4-FFF2-40B4-BE49-F238E27FC236}">
                <a16:creationId xmlns:a16="http://schemas.microsoft.com/office/drawing/2014/main" id="{2DD91A5E-AC03-AE46-A5E2-73C0BF1B054F}"/>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3210741" y="4803593"/>
            <a:ext cx="255657" cy="278381"/>
          </a:xfrm>
          <a:prstGeom prst="rect">
            <a:avLst/>
          </a:prstGeom>
        </p:spPr>
      </p:pic>
      <p:pic>
        <p:nvPicPr>
          <p:cNvPr id="3" name="Picture 2">
            <a:extLst>
              <a:ext uri="{FF2B5EF4-FFF2-40B4-BE49-F238E27FC236}">
                <a16:creationId xmlns:a16="http://schemas.microsoft.com/office/drawing/2014/main" id="{0327D997-CE9B-3B4B-B246-7768C31098A0}"/>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3244536" y="3681170"/>
            <a:ext cx="202927" cy="219543"/>
          </a:xfrm>
          <a:prstGeom prst="rect">
            <a:avLst/>
          </a:prstGeom>
        </p:spPr>
      </p:pic>
      <p:pic>
        <p:nvPicPr>
          <p:cNvPr id="73" name="Picture 72">
            <a:extLst>
              <a:ext uri="{FF2B5EF4-FFF2-40B4-BE49-F238E27FC236}">
                <a16:creationId xmlns:a16="http://schemas.microsoft.com/office/drawing/2014/main" id="{D160FA6B-157D-6E4D-B187-F787C70ACD41}"/>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3235128" y="5438770"/>
            <a:ext cx="202927" cy="219543"/>
          </a:xfrm>
          <a:prstGeom prst="rect">
            <a:avLst/>
          </a:prstGeom>
        </p:spPr>
      </p:pic>
    </p:spTree>
    <p:extLst>
      <p:ext uri="{BB962C8B-B14F-4D97-AF65-F5344CB8AC3E}">
        <p14:creationId xmlns:p14="http://schemas.microsoft.com/office/powerpoint/2010/main" val="31185451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54592"/>
            <a:ext cx="10650388" cy="868451"/>
          </a:xfrm>
        </p:spPr>
        <p:txBody>
          <a:bodyPr>
            <a:noAutofit/>
          </a:bodyPr>
          <a:lstStyle/>
          <a:p>
            <a:r>
              <a:rPr lang="en-US" altLang="zh-CN" sz="3600" b="1" dirty="0">
                <a:solidFill>
                  <a:schemeClr val="accent5">
                    <a:lumMod val="75000"/>
                  </a:schemeClr>
                </a:solidFill>
                <a:latin typeface="+mn-lt"/>
              </a:rPr>
              <a:t>System Framework</a:t>
            </a:r>
          </a:p>
        </p:txBody>
      </p:sp>
      <p:sp>
        <p:nvSpPr>
          <p:cNvPr id="7" name="灯片编号占位符 6"/>
          <p:cNvSpPr>
            <a:spLocks noGrp="1"/>
          </p:cNvSpPr>
          <p:nvPr>
            <p:ph type="sldNum" sz="quarter" idx="12"/>
          </p:nvPr>
        </p:nvSpPr>
        <p:spPr>
          <a:xfrm>
            <a:off x="6457950" y="6356351"/>
            <a:ext cx="2057400" cy="365125"/>
          </a:xfr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BF648D4-87EC-4B0F-96CC-B2361512DBC1}" type="slidenum">
              <a:rPr kumimoji="0" lang="zh-CN" altLang="en-US" sz="2800" b="0" i="0" u="none" strike="noStrike" kern="1200" cap="none" spc="0" normalizeH="0" baseline="0" noProof="0" smtClean="0">
                <a:ln>
                  <a:noFill/>
                </a:ln>
                <a:solidFill>
                  <a:prstClr val="black">
                    <a:tint val="75000"/>
                  </a:prstClr>
                </a:solidFill>
                <a:effectLst/>
                <a:uLnTx/>
                <a:uFillTx/>
                <a:latin typeface="Calibri"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8</a:t>
            </a:fld>
            <a:endParaRPr kumimoji="0" lang="zh-CN" altLang="en-US" sz="2800" b="0" i="0" u="none" strike="noStrike" kern="1200" cap="none" spc="0" normalizeH="0" baseline="0" noProof="0">
              <a:ln>
                <a:noFill/>
              </a:ln>
              <a:solidFill>
                <a:prstClr val="black">
                  <a:tint val="75000"/>
                </a:prstClr>
              </a:solidFill>
              <a:effectLst/>
              <a:uLnTx/>
              <a:uFillTx/>
              <a:latin typeface="Calibri" panose="020F0502020204030204"/>
              <a:ea typeface="等线" panose="02010600030101010101" pitchFamily="2" charset="-122"/>
              <a:cs typeface="+mn-cs"/>
            </a:endParaRPr>
          </a:p>
        </p:txBody>
      </p:sp>
      <p:sp>
        <p:nvSpPr>
          <p:cNvPr id="8" name="灯片编号占位符 6">
            <a:extLst>
              <a:ext uri="{FF2B5EF4-FFF2-40B4-BE49-F238E27FC236}">
                <a16:creationId xmlns:a16="http://schemas.microsoft.com/office/drawing/2014/main" id="{705DD2EF-485A-6642-BEB4-993E06653254}"/>
              </a:ext>
            </a:extLst>
          </p:cNvPr>
          <p:cNvSpPr txBox="1">
            <a:spLocks/>
          </p:cNvSpPr>
          <p:nvPr/>
        </p:nvSpPr>
        <p:spPr>
          <a:xfrm>
            <a:off x="6457950" y="6356351"/>
            <a:ext cx="2057400" cy="365125"/>
          </a:xfrm>
          <a:prstGeom prst="rect">
            <a:avLst/>
          </a:prstGeom>
        </p:spPr>
        <p:txBody>
          <a:bodyPr vert="horz" lIns="91440" tIns="45720" rIns="91440" bIns="45720" rtlCol="0" anchor="ctr"/>
          <a:lstStyle>
            <a:defPPr>
              <a:defRPr lang="en-US"/>
            </a:defPPr>
            <a:lvl1pPr marL="0" algn="r" defTabSz="914400" rtl="0" eaLnBrk="1" latinLnBrk="0" hangingPunct="1">
              <a:defRPr sz="28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fld id="{DBF648D4-87EC-4B0F-96CC-B2361512DBC1}" type="slidenum">
              <a:rPr lang="zh-CN" altLang="en-US" smtClean="0">
                <a:solidFill>
                  <a:prstClr val="black">
                    <a:tint val="75000"/>
                  </a:prstClr>
                </a:solidFill>
                <a:latin typeface="Calibri" panose="020F0502020204030204"/>
                <a:ea typeface="等线" panose="02010600030101010101" pitchFamily="2" charset="-122"/>
              </a:rPr>
              <a:pPr defTabSz="457200"/>
              <a:t>8</a:t>
            </a:fld>
            <a:endParaRPr lang="zh-CN" altLang="en-US">
              <a:solidFill>
                <a:prstClr val="black">
                  <a:tint val="75000"/>
                </a:prstClr>
              </a:solidFill>
              <a:latin typeface="Calibri" panose="020F0502020204030204"/>
              <a:ea typeface="等线" panose="02010600030101010101" pitchFamily="2" charset="-122"/>
            </a:endParaRPr>
          </a:p>
        </p:txBody>
      </p:sp>
      <p:sp>
        <p:nvSpPr>
          <p:cNvPr id="39" name="Rectangle 38">
            <a:extLst>
              <a:ext uri="{FF2B5EF4-FFF2-40B4-BE49-F238E27FC236}">
                <a16:creationId xmlns:a16="http://schemas.microsoft.com/office/drawing/2014/main" id="{5991965F-4C99-7E41-985A-B326E7D5920D}"/>
              </a:ext>
            </a:extLst>
          </p:cNvPr>
          <p:cNvSpPr/>
          <p:nvPr/>
        </p:nvSpPr>
        <p:spPr>
          <a:xfrm>
            <a:off x="-344544" y="179782"/>
            <a:ext cx="12339320" cy="1384995"/>
          </a:xfrm>
          <a:prstGeom prst="rect">
            <a:avLst/>
          </a:prstGeom>
        </p:spPr>
        <p:txBody>
          <a:bodyPr wrap="square">
            <a:spAutoFit/>
          </a:bodyPr>
          <a:lstStyle/>
          <a:p>
            <a:pPr lvl="2"/>
            <a:r>
              <a:rPr lang="en-US" altLang="zh-CN" sz="2800" dirty="0"/>
              <a:t>	</a:t>
            </a:r>
          </a:p>
          <a:p>
            <a:pPr marL="742950" lvl="1" indent="-285750">
              <a:buFont typeface="Arial" panose="020B0604020202020204" pitchFamily="34" charset="0"/>
              <a:buChar char="•"/>
            </a:pPr>
            <a:r>
              <a:rPr lang="en-US" altLang="zh-CN" sz="2800" dirty="0"/>
              <a:t>CD-</a:t>
            </a:r>
            <a:r>
              <a:rPr lang="en-US" altLang="zh-CN" sz="2800" dirty="0" err="1"/>
              <a:t>RecSys</a:t>
            </a:r>
            <a:r>
              <a:rPr lang="en-US" altLang="zh-CN" sz="2800" dirty="0"/>
              <a:t> without sharing user-relevant data</a:t>
            </a:r>
          </a:p>
          <a:p>
            <a:pPr marL="742950" lvl="1" indent="-285750">
              <a:buFont typeface="Arial" panose="020B0604020202020204" pitchFamily="34" charset="0"/>
              <a:buChar char="•"/>
            </a:pPr>
            <a:endParaRPr lang="en-US" altLang="zh-CN" sz="2800" dirty="0"/>
          </a:p>
        </p:txBody>
      </p:sp>
      <p:grpSp>
        <p:nvGrpSpPr>
          <p:cNvPr id="100" name="Group 99">
            <a:extLst>
              <a:ext uri="{FF2B5EF4-FFF2-40B4-BE49-F238E27FC236}">
                <a16:creationId xmlns:a16="http://schemas.microsoft.com/office/drawing/2014/main" id="{856CC315-E5AC-BA44-82E8-D48581A14A11}"/>
              </a:ext>
            </a:extLst>
          </p:cNvPr>
          <p:cNvGrpSpPr/>
          <p:nvPr/>
        </p:nvGrpSpPr>
        <p:grpSpPr>
          <a:xfrm>
            <a:off x="1857911" y="1599757"/>
            <a:ext cx="1890584" cy="4822723"/>
            <a:chOff x="3052118" y="489490"/>
            <a:chExt cx="1890584" cy="4822723"/>
          </a:xfrm>
        </p:grpSpPr>
        <p:sp>
          <p:nvSpPr>
            <p:cNvPr id="101" name="椭圆 5">
              <a:extLst>
                <a:ext uri="{FF2B5EF4-FFF2-40B4-BE49-F238E27FC236}">
                  <a16:creationId xmlns:a16="http://schemas.microsoft.com/office/drawing/2014/main" id="{5827C899-21B3-5044-B7B8-5C5026F1A4B5}"/>
                </a:ext>
              </a:extLst>
            </p:cNvPr>
            <p:cNvSpPr/>
            <p:nvPr/>
          </p:nvSpPr>
          <p:spPr>
            <a:xfrm>
              <a:off x="4340584" y="1893508"/>
              <a:ext cx="388189" cy="396816"/>
            </a:xfrm>
            <a:prstGeom prst="ellipse">
              <a:avLst/>
            </a:prstGeom>
            <a:solidFill>
              <a:srgbClr val="5B9BD5">
                <a:lumMod val="60000"/>
                <a:lumOff val="40000"/>
              </a:srgbClr>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02" name="椭圆 5">
              <a:extLst>
                <a:ext uri="{FF2B5EF4-FFF2-40B4-BE49-F238E27FC236}">
                  <a16:creationId xmlns:a16="http://schemas.microsoft.com/office/drawing/2014/main" id="{84945158-ED6A-2443-ADF1-9CE781834CB1}"/>
                </a:ext>
              </a:extLst>
            </p:cNvPr>
            <p:cNvSpPr/>
            <p:nvPr/>
          </p:nvSpPr>
          <p:spPr>
            <a:xfrm>
              <a:off x="4340584" y="2487346"/>
              <a:ext cx="388189" cy="396816"/>
            </a:xfrm>
            <a:prstGeom prst="ellipse">
              <a:avLst/>
            </a:prstGeom>
            <a:solidFill>
              <a:srgbClr val="5B9BD5">
                <a:lumMod val="60000"/>
                <a:lumOff val="40000"/>
              </a:srgbClr>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03" name="矩形 8">
              <a:extLst>
                <a:ext uri="{FF2B5EF4-FFF2-40B4-BE49-F238E27FC236}">
                  <a16:creationId xmlns:a16="http://schemas.microsoft.com/office/drawing/2014/main" id="{FE005785-9B3F-6F46-B651-2ED1981EFB9C}"/>
                </a:ext>
              </a:extLst>
            </p:cNvPr>
            <p:cNvSpPr/>
            <p:nvPr/>
          </p:nvSpPr>
          <p:spPr>
            <a:xfrm>
              <a:off x="3293850" y="1747978"/>
              <a:ext cx="379563" cy="379563"/>
            </a:xfrm>
            <a:prstGeom prst="rect">
              <a:avLst/>
            </a:prstGeom>
            <a:solidFill>
              <a:srgbClr val="70AD47">
                <a:lumMod val="60000"/>
                <a:lumOff val="40000"/>
              </a:srgbClr>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04" name="矩形 8">
              <a:extLst>
                <a:ext uri="{FF2B5EF4-FFF2-40B4-BE49-F238E27FC236}">
                  <a16:creationId xmlns:a16="http://schemas.microsoft.com/office/drawing/2014/main" id="{762A406B-C139-884A-B5DC-45E1BDC691A3}"/>
                </a:ext>
              </a:extLst>
            </p:cNvPr>
            <p:cNvSpPr/>
            <p:nvPr/>
          </p:nvSpPr>
          <p:spPr>
            <a:xfrm>
              <a:off x="3293850" y="2481068"/>
              <a:ext cx="379563" cy="379563"/>
            </a:xfrm>
            <a:prstGeom prst="rect">
              <a:avLst/>
            </a:prstGeom>
            <a:solidFill>
              <a:srgbClr val="70AD47">
                <a:lumMod val="60000"/>
                <a:lumOff val="40000"/>
              </a:srgbClr>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05" name="矩形 8">
              <a:extLst>
                <a:ext uri="{FF2B5EF4-FFF2-40B4-BE49-F238E27FC236}">
                  <a16:creationId xmlns:a16="http://schemas.microsoft.com/office/drawing/2014/main" id="{97DDB415-5383-DC41-98A2-6466BA9C39D9}"/>
                </a:ext>
              </a:extLst>
            </p:cNvPr>
            <p:cNvSpPr/>
            <p:nvPr/>
          </p:nvSpPr>
          <p:spPr>
            <a:xfrm>
              <a:off x="3293849" y="3223690"/>
              <a:ext cx="379563" cy="379563"/>
            </a:xfrm>
            <a:prstGeom prst="rect">
              <a:avLst/>
            </a:prstGeom>
            <a:solidFill>
              <a:srgbClr val="70AD47">
                <a:lumMod val="60000"/>
                <a:lumOff val="40000"/>
              </a:srgbClr>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06" name="矩形 8">
              <a:extLst>
                <a:ext uri="{FF2B5EF4-FFF2-40B4-BE49-F238E27FC236}">
                  <a16:creationId xmlns:a16="http://schemas.microsoft.com/office/drawing/2014/main" id="{4662A6F5-AFEE-244A-8BE2-A74E7EC7FC1C}"/>
                </a:ext>
              </a:extLst>
            </p:cNvPr>
            <p:cNvSpPr/>
            <p:nvPr/>
          </p:nvSpPr>
          <p:spPr>
            <a:xfrm>
              <a:off x="3306976" y="3966312"/>
              <a:ext cx="379563" cy="379563"/>
            </a:xfrm>
            <a:prstGeom prst="rect">
              <a:avLst/>
            </a:prstGeom>
            <a:solidFill>
              <a:srgbClr val="70AD47">
                <a:lumMod val="60000"/>
                <a:lumOff val="40000"/>
              </a:srgbClr>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07" name="矩形 8">
              <a:extLst>
                <a:ext uri="{FF2B5EF4-FFF2-40B4-BE49-F238E27FC236}">
                  <a16:creationId xmlns:a16="http://schemas.microsoft.com/office/drawing/2014/main" id="{310058BB-0B9E-7F45-A0DF-ECD78E47BCD7}"/>
                </a:ext>
              </a:extLst>
            </p:cNvPr>
            <p:cNvSpPr/>
            <p:nvPr/>
          </p:nvSpPr>
          <p:spPr>
            <a:xfrm>
              <a:off x="3306725" y="4699402"/>
              <a:ext cx="379563" cy="379563"/>
            </a:xfrm>
            <a:prstGeom prst="rect">
              <a:avLst/>
            </a:prstGeom>
            <a:solidFill>
              <a:srgbClr val="70AD47">
                <a:lumMod val="60000"/>
                <a:lumOff val="40000"/>
              </a:srgbClr>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08" name="椭圆 5">
              <a:extLst>
                <a:ext uri="{FF2B5EF4-FFF2-40B4-BE49-F238E27FC236}">
                  <a16:creationId xmlns:a16="http://schemas.microsoft.com/office/drawing/2014/main" id="{FE1DC480-B769-8B49-9E7F-7303736027FF}"/>
                </a:ext>
              </a:extLst>
            </p:cNvPr>
            <p:cNvSpPr/>
            <p:nvPr/>
          </p:nvSpPr>
          <p:spPr>
            <a:xfrm>
              <a:off x="4340584" y="3614910"/>
              <a:ext cx="388189" cy="396816"/>
            </a:xfrm>
            <a:prstGeom prst="ellipse">
              <a:avLst/>
            </a:prstGeom>
            <a:solidFill>
              <a:srgbClr val="5B9BD5">
                <a:lumMod val="60000"/>
                <a:lumOff val="40000"/>
              </a:srgbClr>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09" name="椭圆 5">
              <a:extLst>
                <a:ext uri="{FF2B5EF4-FFF2-40B4-BE49-F238E27FC236}">
                  <a16:creationId xmlns:a16="http://schemas.microsoft.com/office/drawing/2014/main" id="{E2E93640-D854-054A-9BBA-62F928066512}"/>
                </a:ext>
              </a:extLst>
            </p:cNvPr>
            <p:cNvSpPr/>
            <p:nvPr/>
          </p:nvSpPr>
          <p:spPr>
            <a:xfrm>
              <a:off x="4340583" y="4229479"/>
              <a:ext cx="388189" cy="396816"/>
            </a:xfrm>
            <a:prstGeom prst="ellipse">
              <a:avLst/>
            </a:prstGeom>
            <a:solidFill>
              <a:srgbClr val="5B9BD5">
                <a:lumMod val="60000"/>
                <a:lumOff val="40000"/>
              </a:srgbClr>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cxnSp>
          <p:nvCxnSpPr>
            <p:cNvPr id="110" name="Straight Connector 109">
              <a:extLst>
                <a:ext uri="{FF2B5EF4-FFF2-40B4-BE49-F238E27FC236}">
                  <a16:creationId xmlns:a16="http://schemas.microsoft.com/office/drawing/2014/main" id="{F407B447-40E0-7540-98B5-B292B02A4EFE}"/>
                </a:ext>
              </a:extLst>
            </p:cNvPr>
            <p:cNvCxnSpPr>
              <a:cxnSpLocks/>
              <a:stCxn id="103" idx="3"/>
              <a:endCxn id="101" idx="2"/>
            </p:cNvCxnSpPr>
            <p:nvPr/>
          </p:nvCxnSpPr>
          <p:spPr>
            <a:xfrm>
              <a:off x="3673413" y="1937760"/>
              <a:ext cx="667171" cy="154156"/>
            </a:xfrm>
            <a:prstGeom prst="line">
              <a:avLst/>
            </a:prstGeom>
            <a:noFill/>
            <a:ln w="19050" cap="flat" cmpd="sng" algn="ctr">
              <a:solidFill>
                <a:srgbClr val="A5A5A5">
                  <a:lumMod val="75000"/>
                </a:srgbClr>
              </a:solidFill>
              <a:prstDash val="solid"/>
              <a:miter lim="800000"/>
            </a:ln>
            <a:effectLst/>
          </p:spPr>
        </p:cxnSp>
        <p:cxnSp>
          <p:nvCxnSpPr>
            <p:cNvPr id="111" name="Straight Connector 110">
              <a:extLst>
                <a:ext uri="{FF2B5EF4-FFF2-40B4-BE49-F238E27FC236}">
                  <a16:creationId xmlns:a16="http://schemas.microsoft.com/office/drawing/2014/main" id="{0AAA8B42-4931-A64D-AF5F-E913F337F8A1}"/>
                </a:ext>
              </a:extLst>
            </p:cNvPr>
            <p:cNvCxnSpPr>
              <a:cxnSpLocks/>
              <a:stCxn id="104" idx="3"/>
              <a:endCxn id="101" idx="2"/>
            </p:cNvCxnSpPr>
            <p:nvPr/>
          </p:nvCxnSpPr>
          <p:spPr>
            <a:xfrm flipV="1">
              <a:off x="3673413" y="2091916"/>
              <a:ext cx="667171" cy="578934"/>
            </a:xfrm>
            <a:prstGeom prst="line">
              <a:avLst/>
            </a:prstGeom>
            <a:noFill/>
            <a:ln w="19050" cap="flat" cmpd="sng" algn="ctr">
              <a:solidFill>
                <a:srgbClr val="A5A5A5">
                  <a:lumMod val="75000"/>
                </a:srgbClr>
              </a:solidFill>
              <a:prstDash val="solid"/>
              <a:miter lim="800000"/>
            </a:ln>
            <a:effectLst/>
          </p:spPr>
        </p:cxnSp>
        <p:cxnSp>
          <p:nvCxnSpPr>
            <p:cNvPr id="112" name="Straight Connector 111">
              <a:extLst>
                <a:ext uri="{FF2B5EF4-FFF2-40B4-BE49-F238E27FC236}">
                  <a16:creationId xmlns:a16="http://schemas.microsoft.com/office/drawing/2014/main" id="{DB3758C3-C8F6-7947-A428-F522A12A233D}"/>
                </a:ext>
              </a:extLst>
            </p:cNvPr>
            <p:cNvCxnSpPr>
              <a:cxnSpLocks/>
              <a:stCxn id="105" idx="3"/>
              <a:endCxn id="101" idx="2"/>
            </p:cNvCxnSpPr>
            <p:nvPr/>
          </p:nvCxnSpPr>
          <p:spPr>
            <a:xfrm flipV="1">
              <a:off x="3673412" y="2091916"/>
              <a:ext cx="667172" cy="1321556"/>
            </a:xfrm>
            <a:prstGeom prst="line">
              <a:avLst/>
            </a:prstGeom>
            <a:noFill/>
            <a:ln w="19050" cap="flat" cmpd="sng" algn="ctr">
              <a:solidFill>
                <a:srgbClr val="A5A5A5">
                  <a:lumMod val="75000"/>
                </a:srgbClr>
              </a:solidFill>
              <a:prstDash val="solid"/>
              <a:miter lim="800000"/>
            </a:ln>
            <a:effectLst/>
          </p:spPr>
        </p:cxnSp>
        <p:cxnSp>
          <p:nvCxnSpPr>
            <p:cNvPr id="113" name="Straight Connector 112">
              <a:extLst>
                <a:ext uri="{FF2B5EF4-FFF2-40B4-BE49-F238E27FC236}">
                  <a16:creationId xmlns:a16="http://schemas.microsoft.com/office/drawing/2014/main" id="{F47267A1-5273-AB44-BB45-0D1322912592}"/>
                </a:ext>
              </a:extLst>
            </p:cNvPr>
            <p:cNvCxnSpPr>
              <a:cxnSpLocks/>
              <a:stCxn id="106" idx="3"/>
              <a:endCxn id="102" idx="2"/>
            </p:cNvCxnSpPr>
            <p:nvPr/>
          </p:nvCxnSpPr>
          <p:spPr>
            <a:xfrm flipV="1">
              <a:off x="3686539" y="2685754"/>
              <a:ext cx="654045" cy="1470340"/>
            </a:xfrm>
            <a:prstGeom prst="line">
              <a:avLst/>
            </a:prstGeom>
            <a:noFill/>
            <a:ln w="19050" cap="flat" cmpd="sng" algn="ctr">
              <a:solidFill>
                <a:srgbClr val="A5A5A5">
                  <a:lumMod val="75000"/>
                </a:srgbClr>
              </a:solidFill>
              <a:prstDash val="solid"/>
              <a:miter lim="800000"/>
            </a:ln>
            <a:effectLst/>
          </p:spPr>
        </p:cxnSp>
        <p:cxnSp>
          <p:nvCxnSpPr>
            <p:cNvPr id="114" name="Straight Connector 113">
              <a:extLst>
                <a:ext uri="{FF2B5EF4-FFF2-40B4-BE49-F238E27FC236}">
                  <a16:creationId xmlns:a16="http://schemas.microsoft.com/office/drawing/2014/main" id="{82C347C6-8332-6F44-9D2F-D0E12B0B9F54}"/>
                </a:ext>
              </a:extLst>
            </p:cNvPr>
            <p:cNvCxnSpPr>
              <a:cxnSpLocks/>
              <a:stCxn id="106" idx="3"/>
              <a:endCxn id="108" idx="2"/>
            </p:cNvCxnSpPr>
            <p:nvPr/>
          </p:nvCxnSpPr>
          <p:spPr>
            <a:xfrm flipV="1">
              <a:off x="3686539" y="3813318"/>
              <a:ext cx="654045" cy="342776"/>
            </a:xfrm>
            <a:prstGeom prst="line">
              <a:avLst/>
            </a:prstGeom>
            <a:noFill/>
            <a:ln w="19050" cap="flat" cmpd="sng" algn="ctr">
              <a:solidFill>
                <a:srgbClr val="A5A5A5">
                  <a:lumMod val="75000"/>
                </a:srgbClr>
              </a:solidFill>
              <a:prstDash val="solid"/>
              <a:miter lim="800000"/>
            </a:ln>
            <a:effectLst/>
          </p:spPr>
        </p:cxnSp>
        <p:cxnSp>
          <p:nvCxnSpPr>
            <p:cNvPr id="115" name="Straight Connector 114">
              <a:extLst>
                <a:ext uri="{FF2B5EF4-FFF2-40B4-BE49-F238E27FC236}">
                  <a16:creationId xmlns:a16="http://schemas.microsoft.com/office/drawing/2014/main" id="{1AB62B45-2C1C-5B4C-BF29-A362C68088DD}"/>
                </a:ext>
              </a:extLst>
            </p:cNvPr>
            <p:cNvCxnSpPr>
              <a:cxnSpLocks/>
              <a:stCxn id="107" idx="3"/>
              <a:endCxn id="109" idx="2"/>
            </p:cNvCxnSpPr>
            <p:nvPr/>
          </p:nvCxnSpPr>
          <p:spPr>
            <a:xfrm flipV="1">
              <a:off x="3686288" y="4427887"/>
              <a:ext cx="654295" cy="461297"/>
            </a:xfrm>
            <a:prstGeom prst="line">
              <a:avLst/>
            </a:prstGeom>
            <a:noFill/>
            <a:ln w="19050" cap="flat" cmpd="sng" algn="ctr">
              <a:solidFill>
                <a:srgbClr val="A5A5A5">
                  <a:lumMod val="75000"/>
                </a:srgbClr>
              </a:solidFill>
              <a:prstDash val="solid"/>
              <a:miter lim="800000"/>
            </a:ln>
            <a:effectLst/>
          </p:spPr>
        </p:cxnSp>
        <p:cxnSp>
          <p:nvCxnSpPr>
            <p:cNvPr id="116" name="Straight Connector 115">
              <a:extLst>
                <a:ext uri="{FF2B5EF4-FFF2-40B4-BE49-F238E27FC236}">
                  <a16:creationId xmlns:a16="http://schemas.microsoft.com/office/drawing/2014/main" id="{F8E90255-B48E-E349-9917-459E26B5D836}"/>
                </a:ext>
              </a:extLst>
            </p:cNvPr>
            <p:cNvCxnSpPr>
              <a:cxnSpLocks/>
              <a:stCxn id="107" idx="3"/>
              <a:endCxn id="102" idx="2"/>
            </p:cNvCxnSpPr>
            <p:nvPr/>
          </p:nvCxnSpPr>
          <p:spPr>
            <a:xfrm flipV="1">
              <a:off x="3686288" y="2685754"/>
              <a:ext cx="654296" cy="2203430"/>
            </a:xfrm>
            <a:prstGeom prst="line">
              <a:avLst/>
            </a:prstGeom>
            <a:noFill/>
            <a:ln w="19050" cap="flat" cmpd="sng" algn="ctr">
              <a:solidFill>
                <a:srgbClr val="A5A5A5">
                  <a:lumMod val="75000"/>
                </a:srgbClr>
              </a:solidFill>
              <a:prstDash val="solid"/>
              <a:miter lim="800000"/>
            </a:ln>
            <a:effectLst/>
          </p:spPr>
        </p:cxnSp>
        <p:cxnSp>
          <p:nvCxnSpPr>
            <p:cNvPr id="117" name="Straight Connector 116">
              <a:extLst>
                <a:ext uri="{FF2B5EF4-FFF2-40B4-BE49-F238E27FC236}">
                  <a16:creationId xmlns:a16="http://schemas.microsoft.com/office/drawing/2014/main" id="{5D1DD051-F2C3-D249-A12A-B6DCDC75E2CD}"/>
                </a:ext>
              </a:extLst>
            </p:cNvPr>
            <p:cNvCxnSpPr>
              <a:cxnSpLocks/>
              <a:stCxn id="105" idx="3"/>
              <a:endCxn id="109" idx="2"/>
            </p:cNvCxnSpPr>
            <p:nvPr/>
          </p:nvCxnSpPr>
          <p:spPr>
            <a:xfrm>
              <a:off x="3673412" y="3413472"/>
              <a:ext cx="667171" cy="1014415"/>
            </a:xfrm>
            <a:prstGeom prst="line">
              <a:avLst/>
            </a:prstGeom>
            <a:noFill/>
            <a:ln w="19050" cap="flat" cmpd="sng" algn="ctr">
              <a:solidFill>
                <a:srgbClr val="A5A5A5">
                  <a:lumMod val="75000"/>
                </a:srgbClr>
              </a:solidFill>
              <a:prstDash val="solid"/>
              <a:miter lim="800000"/>
            </a:ln>
            <a:effectLst/>
          </p:spPr>
        </p:cxnSp>
        <p:cxnSp>
          <p:nvCxnSpPr>
            <p:cNvPr id="118" name="Straight Connector 117">
              <a:extLst>
                <a:ext uri="{FF2B5EF4-FFF2-40B4-BE49-F238E27FC236}">
                  <a16:creationId xmlns:a16="http://schemas.microsoft.com/office/drawing/2014/main" id="{CAAF9B87-D752-2F43-8EBE-F94BA9821C10}"/>
                </a:ext>
              </a:extLst>
            </p:cNvPr>
            <p:cNvCxnSpPr>
              <a:cxnSpLocks/>
              <a:stCxn id="102" idx="2"/>
              <a:endCxn id="105" idx="3"/>
            </p:cNvCxnSpPr>
            <p:nvPr/>
          </p:nvCxnSpPr>
          <p:spPr>
            <a:xfrm flipH="1">
              <a:off x="3673412" y="2685754"/>
              <a:ext cx="667172" cy="727718"/>
            </a:xfrm>
            <a:prstGeom prst="line">
              <a:avLst/>
            </a:prstGeom>
            <a:noFill/>
            <a:ln w="19050" cap="flat" cmpd="sng" algn="ctr">
              <a:solidFill>
                <a:srgbClr val="A5A5A5">
                  <a:lumMod val="75000"/>
                </a:srgbClr>
              </a:solidFill>
              <a:prstDash val="solid"/>
              <a:miter lim="800000"/>
            </a:ln>
            <a:effectLst/>
          </p:spPr>
        </p:cxnSp>
        <p:cxnSp>
          <p:nvCxnSpPr>
            <p:cNvPr id="119" name="Straight Connector 118">
              <a:extLst>
                <a:ext uri="{FF2B5EF4-FFF2-40B4-BE49-F238E27FC236}">
                  <a16:creationId xmlns:a16="http://schemas.microsoft.com/office/drawing/2014/main" id="{73C62AEE-53D5-8A4F-9029-A99206DF611E}"/>
                </a:ext>
              </a:extLst>
            </p:cNvPr>
            <p:cNvCxnSpPr>
              <a:cxnSpLocks/>
              <a:stCxn id="106" idx="3"/>
              <a:endCxn id="109" idx="2"/>
            </p:cNvCxnSpPr>
            <p:nvPr/>
          </p:nvCxnSpPr>
          <p:spPr>
            <a:xfrm>
              <a:off x="3686539" y="4156094"/>
              <a:ext cx="654044" cy="271793"/>
            </a:xfrm>
            <a:prstGeom prst="line">
              <a:avLst/>
            </a:prstGeom>
            <a:noFill/>
            <a:ln w="19050" cap="flat" cmpd="sng" algn="ctr">
              <a:solidFill>
                <a:srgbClr val="A5A5A5">
                  <a:lumMod val="75000"/>
                </a:srgbClr>
              </a:solidFill>
              <a:prstDash val="solid"/>
              <a:miter lim="800000"/>
            </a:ln>
            <a:effectLst/>
          </p:spPr>
        </p:cxnSp>
        <p:cxnSp>
          <p:nvCxnSpPr>
            <p:cNvPr id="120" name="Straight Connector 119">
              <a:extLst>
                <a:ext uri="{FF2B5EF4-FFF2-40B4-BE49-F238E27FC236}">
                  <a16:creationId xmlns:a16="http://schemas.microsoft.com/office/drawing/2014/main" id="{E054BFC8-7A34-404A-BAEF-B0F4391139B5}"/>
                </a:ext>
              </a:extLst>
            </p:cNvPr>
            <p:cNvCxnSpPr>
              <a:cxnSpLocks/>
              <a:stCxn id="104" idx="3"/>
              <a:endCxn id="108" idx="2"/>
            </p:cNvCxnSpPr>
            <p:nvPr/>
          </p:nvCxnSpPr>
          <p:spPr>
            <a:xfrm>
              <a:off x="3673413" y="2670850"/>
              <a:ext cx="667171" cy="1142468"/>
            </a:xfrm>
            <a:prstGeom prst="line">
              <a:avLst/>
            </a:prstGeom>
            <a:noFill/>
            <a:ln w="19050" cap="flat" cmpd="sng" algn="ctr">
              <a:solidFill>
                <a:srgbClr val="A5A5A5">
                  <a:lumMod val="75000"/>
                </a:srgbClr>
              </a:solidFill>
              <a:prstDash val="solid"/>
              <a:miter lim="800000"/>
            </a:ln>
            <a:effectLst/>
          </p:spPr>
        </p:cxnSp>
        <p:cxnSp>
          <p:nvCxnSpPr>
            <p:cNvPr id="121" name="Straight Connector 120">
              <a:extLst>
                <a:ext uri="{FF2B5EF4-FFF2-40B4-BE49-F238E27FC236}">
                  <a16:creationId xmlns:a16="http://schemas.microsoft.com/office/drawing/2014/main" id="{5FA55FF3-49B7-6949-A242-8379D7F450EF}"/>
                </a:ext>
              </a:extLst>
            </p:cNvPr>
            <p:cNvCxnSpPr>
              <a:cxnSpLocks/>
              <a:endCxn id="102" idx="2"/>
            </p:cNvCxnSpPr>
            <p:nvPr/>
          </p:nvCxnSpPr>
          <p:spPr>
            <a:xfrm>
              <a:off x="3686288" y="1796640"/>
              <a:ext cx="654296" cy="889114"/>
            </a:xfrm>
            <a:prstGeom prst="line">
              <a:avLst/>
            </a:prstGeom>
            <a:noFill/>
            <a:ln w="19050" cap="flat" cmpd="sng" algn="ctr">
              <a:solidFill>
                <a:srgbClr val="A5A5A5">
                  <a:lumMod val="75000"/>
                </a:srgbClr>
              </a:solidFill>
              <a:prstDash val="solid"/>
              <a:miter lim="800000"/>
            </a:ln>
            <a:effectLst/>
          </p:spPr>
        </p:cxnSp>
        <p:sp>
          <p:nvSpPr>
            <p:cNvPr id="122" name="Rectangle 121">
              <a:extLst>
                <a:ext uri="{FF2B5EF4-FFF2-40B4-BE49-F238E27FC236}">
                  <a16:creationId xmlns:a16="http://schemas.microsoft.com/office/drawing/2014/main" id="{35A43148-4FB3-E642-A287-E5A67CF711FE}"/>
                </a:ext>
              </a:extLst>
            </p:cNvPr>
            <p:cNvSpPr/>
            <p:nvPr/>
          </p:nvSpPr>
          <p:spPr>
            <a:xfrm>
              <a:off x="3052118" y="489490"/>
              <a:ext cx="1890584" cy="4822723"/>
            </a:xfrm>
            <a:prstGeom prst="rect">
              <a:avLst/>
            </a:prstGeom>
            <a:noFill/>
            <a:ln w="19050" cap="flat" cmpd="sng" algn="ctr">
              <a:solidFill>
                <a:sysClr val="windowText" lastClr="000000"/>
              </a:solidFill>
              <a:prstDash val="sys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等线" panose="020F0502020204030204"/>
                <a:ea typeface="+mn-ea"/>
                <a:cs typeface="+mn-cs"/>
              </a:endParaRPr>
            </a:p>
          </p:txBody>
        </p:sp>
        <p:sp>
          <p:nvSpPr>
            <p:cNvPr id="123" name="TextBox 122">
              <a:extLst>
                <a:ext uri="{FF2B5EF4-FFF2-40B4-BE49-F238E27FC236}">
                  <a16:creationId xmlns:a16="http://schemas.microsoft.com/office/drawing/2014/main" id="{41D5F141-C05C-4F4B-83B2-DBF67F7454B1}"/>
                </a:ext>
              </a:extLst>
            </p:cNvPr>
            <p:cNvSpPr txBox="1"/>
            <p:nvPr/>
          </p:nvSpPr>
          <p:spPr>
            <a:xfrm>
              <a:off x="3108384" y="489490"/>
              <a:ext cx="1778051"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black"/>
                  </a:solidFill>
                  <a:effectLst/>
                  <a:uLnTx/>
                  <a:uFillTx/>
                  <a:latin typeface="等线" panose="020F0502020204030204"/>
                </a:rPr>
                <a:t>Auxiliary Domain</a:t>
              </a:r>
            </a:p>
          </p:txBody>
        </p:sp>
        <p:cxnSp>
          <p:nvCxnSpPr>
            <p:cNvPr id="124" name="Straight Arrow Connector 123">
              <a:extLst>
                <a:ext uri="{FF2B5EF4-FFF2-40B4-BE49-F238E27FC236}">
                  <a16:creationId xmlns:a16="http://schemas.microsoft.com/office/drawing/2014/main" id="{4A28ED83-2DD9-BA46-ADE8-633E199FA1AD}"/>
                </a:ext>
              </a:extLst>
            </p:cNvPr>
            <p:cNvCxnSpPr>
              <a:cxnSpLocks/>
            </p:cNvCxnSpPr>
            <p:nvPr/>
          </p:nvCxnSpPr>
          <p:spPr>
            <a:xfrm>
              <a:off x="3471376" y="1199096"/>
              <a:ext cx="0" cy="286798"/>
            </a:xfrm>
            <a:prstGeom prst="straightConnector1">
              <a:avLst/>
            </a:prstGeom>
            <a:noFill/>
            <a:ln w="12700" cap="flat" cmpd="sng" algn="ctr">
              <a:solidFill>
                <a:sysClr val="windowText" lastClr="000000"/>
              </a:solidFill>
              <a:prstDash val="solid"/>
              <a:miter lim="800000"/>
              <a:tailEnd type="triangle"/>
            </a:ln>
            <a:effectLst/>
          </p:spPr>
        </p:cxnSp>
        <p:cxnSp>
          <p:nvCxnSpPr>
            <p:cNvPr id="125" name="Straight Arrow Connector 124">
              <a:extLst>
                <a:ext uri="{FF2B5EF4-FFF2-40B4-BE49-F238E27FC236}">
                  <a16:creationId xmlns:a16="http://schemas.microsoft.com/office/drawing/2014/main" id="{105D5195-127D-C64D-BF2B-BB6DC73BB94C}"/>
                </a:ext>
              </a:extLst>
            </p:cNvPr>
            <p:cNvCxnSpPr>
              <a:cxnSpLocks/>
            </p:cNvCxnSpPr>
            <p:nvPr/>
          </p:nvCxnSpPr>
          <p:spPr>
            <a:xfrm>
              <a:off x="4033903" y="1461180"/>
              <a:ext cx="0" cy="286798"/>
            </a:xfrm>
            <a:prstGeom prst="straightConnector1">
              <a:avLst/>
            </a:prstGeom>
            <a:noFill/>
            <a:ln w="12700" cap="flat" cmpd="sng" algn="ctr">
              <a:solidFill>
                <a:sysClr val="windowText" lastClr="000000"/>
              </a:solidFill>
              <a:prstDash val="solid"/>
              <a:miter lim="800000"/>
              <a:tailEnd type="triangle"/>
            </a:ln>
            <a:effectLst/>
          </p:spPr>
        </p:cxnSp>
        <p:cxnSp>
          <p:nvCxnSpPr>
            <p:cNvPr id="126" name="Straight Arrow Connector 125">
              <a:extLst>
                <a:ext uri="{FF2B5EF4-FFF2-40B4-BE49-F238E27FC236}">
                  <a16:creationId xmlns:a16="http://schemas.microsoft.com/office/drawing/2014/main" id="{BA05BD6D-5C58-7E47-BA03-138D42C95057}"/>
                </a:ext>
              </a:extLst>
            </p:cNvPr>
            <p:cNvCxnSpPr>
              <a:cxnSpLocks/>
            </p:cNvCxnSpPr>
            <p:nvPr/>
          </p:nvCxnSpPr>
          <p:spPr>
            <a:xfrm>
              <a:off x="4542193" y="1199096"/>
              <a:ext cx="0" cy="286798"/>
            </a:xfrm>
            <a:prstGeom prst="straightConnector1">
              <a:avLst/>
            </a:prstGeom>
            <a:noFill/>
            <a:ln w="12700" cap="flat" cmpd="sng" algn="ctr">
              <a:solidFill>
                <a:sysClr val="windowText" lastClr="000000"/>
              </a:solidFill>
              <a:prstDash val="solid"/>
              <a:miter lim="800000"/>
              <a:tailEnd type="triangle"/>
            </a:ln>
            <a:effectLst/>
          </p:spPr>
        </p:cxnSp>
        <p:sp>
          <p:nvSpPr>
            <p:cNvPr id="127" name="Rectangle 126">
              <a:extLst>
                <a:ext uri="{FF2B5EF4-FFF2-40B4-BE49-F238E27FC236}">
                  <a16:creationId xmlns:a16="http://schemas.microsoft.com/office/drawing/2014/main" id="{E24F7C46-2CB1-004A-92B4-75D9E23AA22B}"/>
                </a:ext>
              </a:extLst>
            </p:cNvPr>
            <p:cNvSpPr/>
            <p:nvPr/>
          </p:nvSpPr>
          <p:spPr>
            <a:xfrm>
              <a:off x="3132122" y="972365"/>
              <a:ext cx="598241" cy="3231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500" b="1" i="1" u="none" strike="noStrike" kern="0" cap="none" spc="0" normalizeH="0" baseline="0" noProof="0" dirty="0">
                  <a:ln>
                    <a:noFill/>
                  </a:ln>
                  <a:solidFill>
                    <a:prstClr val="black"/>
                  </a:solidFill>
                  <a:effectLst/>
                  <a:uLnTx/>
                  <a:uFillTx/>
                  <a:cs typeface="Calibri" panose="020F0502020204030204" pitchFamily="34" charset="0"/>
                </a:rPr>
                <a:t>users</a:t>
              </a:r>
              <a:endParaRPr kumimoji="0" lang="en-US" sz="1500" b="0" i="1" u="none" strike="noStrike" kern="0" cap="none" spc="0" normalizeH="0" baseline="0" noProof="0" dirty="0">
                <a:ln>
                  <a:noFill/>
                </a:ln>
                <a:solidFill>
                  <a:prstClr val="black"/>
                </a:solidFill>
                <a:effectLst/>
                <a:uLnTx/>
                <a:uFillTx/>
                <a:cs typeface="Calibri" panose="020F0502020204030204" pitchFamily="34" charset="0"/>
              </a:endParaRPr>
            </a:p>
          </p:txBody>
        </p:sp>
        <p:sp>
          <p:nvSpPr>
            <p:cNvPr id="128" name="Rectangle 127">
              <a:extLst>
                <a:ext uri="{FF2B5EF4-FFF2-40B4-BE49-F238E27FC236}">
                  <a16:creationId xmlns:a16="http://schemas.microsoft.com/office/drawing/2014/main" id="{6D84F988-4538-F04E-990A-B215DD1FBF54}"/>
                </a:ext>
              </a:extLst>
            </p:cNvPr>
            <p:cNvSpPr/>
            <p:nvPr/>
          </p:nvSpPr>
          <p:spPr>
            <a:xfrm>
              <a:off x="4244240" y="976342"/>
              <a:ext cx="620619" cy="3231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500" b="1" i="1" u="none" strike="noStrike" kern="0" cap="none" spc="0" normalizeH="0" baseline="0" noProof="0" dirty="0">
                  <a:ln>
                    <a:noFill/>
                  </a:ln>
                  <a:solidFill>
                    <a:prstClr val="black"/>
                  </a:solidFill>
                  <a:effectLst/>
                  <a:uLnTx/>
                  <a:uFillTx/>
                  <a:cs typeface="Calibri" panose="020F0502020204030204" pitchFamily="34" charset="0"/>
                </a:rPr>
                <a:t>items</a:t>
              </a:r>
              <a:endParaRPr kumimoji="0" lang="en-US" sz="1500" b="0" i="1" u="none" strike="noStrike" kern="0" cap="none" spc="0" normalizeH="0" baseline="0" noProof="0" dirty="0">
                <a:ln>
                  <a:noFill/>
                </a:ln>
                <a:solidFill>
                  <a:prstClr val="black"/>
                </a:solidFill>
                <a:effectLst/>
                <a:uLnTx/>
                <a:uFillTx/>
                <a:cs typeface="Calibri" panose="020F0502020204030204" pitchFamily="34" charset="0"/>
              </a:endParaRPr>
            </a:p>
          </p:txBody>
        </p:sp>
        <p:sp>
          <p:nvSpPr>
            <p:cNvPr id="129" name="Rectangle 128">
              <a:extLst>
                <a:ext uri="{FF2B5EF4-FFF2-40B4-BE49-F238E27FC236}">
                  <a16:creationId xmlns:a16="http://schemas.microsoft.com/office/drawing/2014/main" id="{EBD64BF0-1887-904E-B791-E64EDEED9AA9}"/>
                </a:ext>
              </a:extLst>
            </p:cNvPr>
            <p:cNvSpPr/>
            <p:nvPr/>
          </p:nvSpPr>
          <p:spPr>
            <a:xfrm>
              <a:off x="3456642" y="1188337"/>
              <a:ext cx="1257396" cy="3231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500" b="1" i="1" u="none" strike="noStrike" kern="0" cap="none" spc="0" normalizeH="0" baseline="0" noProof="0" dirty="0">
                  <a:ln>
                    <a:noFill/>
                  </a:ln>
                  <a:solidFill>
                    <a:prstClr val="black"/>
                  </a:solidFill>
                  <a:effectLst/>
                  <a:uLnTx/>
                  <a:uFillTx/>
                  <a:cs typeface="Calibri" panose="020F0502020204030204" pitchFamily="34" charset="0"/>
                </a:rPr>
                <a:t>interactions</a:t>
              </a:r>
              <a:endParaRPr kumimoji="0" lang="en-US" sz="1500" b="0" i="1" u="none" strike="noStrike" kern="0" cap="none" spc="0" normalizeH="0" baseline="0" noProof="0" dirty="0">
                <a:ln>
                  <a:noFill/>
                </a:ln>
                <a:solidFill>
                  <a:prstClr val="black"/>
                </a:solidFill>
                <a:effectLst/>
                <a:uLnTx/>
                <a:uFillTx/>
                <a:cs typeface="Calibri" panose="020F0502020204030204" pitchFamily="34" charset="0"/>
              </a:endParaRPr>
            </a:p>
          </p:txBody>
        </p:sp>
      </p:grpSp>
      <p:grpSp>
        <p:nvGrpSpPr>
          <p:cNvPr id="4" name="Group 3">
            <a:extLst>
              <a:ext uri="{FF2B5EF4-FFF2-40B4-BE49-F238E27FC236}">
                <a16:creationId xmlns:a16="http://schemas.microsoft.com/office/drawing/2014/main" id="{1C06EAC8-0B53-1F4C-8C30-CAEE2F722D68}"/>
              </a:ext>
            </a:extLst>
          </p:cNvPr>
          <p:cNvGrpSpPr/>
          <p:nvPr/>
        </p:nvGrpSpPr>
        <p:grpSpPr>
          <a:xfrm>
            <a:off x="5504865" y="1599757"/>
            <a:ext cx="1890584" cy="4822723"/>
            <a:chOff x="4201892" y="1533628"/>
            <a:chExt cx="1890584" cy="4822723"/>
          </a:xfrm>
        </p:grpSpPr>
        <p:sp>
          <p:nvSpPr>
            <p:cNvPr id="130" name="Rectangle 129">
              <a:extLst>
                <a:ext uri="{FF2B5EF4-FFF2-40B4-BE49-F238E27FC236}">
                  <a16:creationId xmlns:a16="http://schemas.microsoft.com/office/drawing/2014/main" id="{90C7F7CD-BCCC-3E40-AE20-C7575545FE45}"/>
                </a:ext>
              </a:extLst>
            </p:cNvPr>
            <p:cNvSpPr/>
            <p:nvPr/>
          </p:nvSpPr>
          <p:spPr>
            <a:xfrm>
              <a:off x="4201892" y="1533628"/>
              <a:ext cx="1890584" cy="4822723"/>
            </a:xfrm>
            <a:prstGeom prst="rect">
              <a:avLst/>
            </a:prstGeom>
            <a:noFill/>
            <a:ln w="19050" cap="flat" cmpd="sng" algn="ctr">
              <a:solidFill>
                <a:sysClr val="windowText" lastClr="000000"/>
              </a:solidFill>
              <a:prstDash val="sys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等线" panose="020F0502020204030204"/>
                <a:ea typeface="+mn-ea"/>
                <a:cs typeface="+mn-cs"/>
              </a:endParaRPr>
            </a:p>
          </p:txBody>
        </p:sp>
        <p:sp>
          <p:nvSpPr>
            <p:cNvPr id="131" name="TextBox 130">
              <a:extLst>
                <a:ext uri="{FF2B5EF4-FFF2-40B4-BE49-F238E27FC236}">
                  <a16:creationId xmlns:a16="http://schemas.microsoft.com/office/drawing/2014/main" id="{2938A113-6393-0448-A20C-0AF70D3FB905}"/>
                </a:ext>
              </a:extLst>
            </p:cNvPr>
            <p:cNvSpPr txBox="1"/>
            <p:nvPr/>
          </p:nvSpPr>
          <p:spPr>
            <a:xfrm>
              <a:off x="4368449" y="1544737"/>
              <a:ext cx="1574470" cy="338554"/>
            </a:xfrm>
            <a:prstGeom prst="rect">
              <a:avLst/>
            </a:prstGeom>
            <a:noFill/>
          </p:spPr>
          <p:txBody>
            <a:bodyPr wrap="none" rtlCol="0">
              <a:spAutoFit/>
            </a:bodyPr>
            <a:lstStyle/>
            <a:p>
              <a:r>
                <a:rPr lang="en-US" sz="1600" b="1" dirty="0">
                  <a:solidFill>
                    <a:prstClr val="black"/>
                  </a:solidFill>
                  <a:latin typeface="等线" panose="020F0502020204030204"/>
                </a:rPr>
                <a:t>Target Domain</a:t>
              </a:r>
            </a:p>
          </p:txBody>
        </p:sp>
        <p:cxnSp>
          <p:nvCxnSpPr>
            <p:cNvPr id="132" name="Straight Arrow Connector 131">
              <a:extLst>
                <a:ext uri="{FF2B5EF4-FFF2-40B4-BE49-F238E27FC236}">
                  <a16:creationId xmlns:a16="http://schemas.microsoft.com/office/drawing/2014/main" id="{D8F5255C-AA9E-104F-9C52-E02DE65825F1}"/>
                </a:ext>
              </a:extLst>
            </p:cNvPr>
            <p:cNvCxnSpPr>
              <a:cxnSpLocks/>
            </p:cNvCxnSpPr>
            <p:nvPr/>
          </p:nvCxnSpPr>
          <p:spPr>
            <a:xfrm>
              <a:off x="4621150" y="2243234"/>
              <a:ext cx="0" cy="286798"/>
            </a:xfrm>
            <a:prstGeom prst="straightConnector1">
              <a:avLst/>
            </a:prstGeom>
            <a:noFill/>
            <a:ln w="12700" cap="flat" cmpd="sng" algn="ctr">
              <a:solidFill>
                <a:sysClr val="windowText" lastClr="000000"/>
              </a:solidFill>
              <a:prstDash val="solid"/>
              <a:miter lim="800000"/>
              <a:tailEnd type="triangle"/>
            </a:ln>
            <a:effectLst/>
          </p:spPr>
        </p:cxnSp>
        <p:cxnSp>
          <p:nvCxnSpPr>
            <p:cNvPr id="133" name="Straight Arrow Connector 132">
              <a:extLst>
                <a:ext uri="{FF2B5EF4-FFF2-40B4-BE49-F238E27FC236}">
                  <a16:creationId xmlns:a16="http://schemas.microsoft.com/office/drawing/2014/main" id="{BDADD434-7050-4442-A857-19DCA5EBC42C}"/>
                </a:ext>
              </a:extLst>
            </p:cNvPr>
            <p:cNvCxnSpPr>
              <a:cxnSpLocks/>
            </p:cNvCxnSpPr>
            <p:nvPr/>
          </p:nvCxnSpPr>
          <p:spPr>
            <a:xfrm>
              <a:off x="5183677" y="2505318"/>
              <a:ext cx="0" cy="286798"/>
            </a:xfrm>
            <a:prstGeom prst="straightConnector1">
              <a:avLst/>
            </a:prstGeom>
            <a:noFill/>
            <a:ln w="12700" cap="flat" cmpd="sng" algn="ctr">
              <a:solidFill>
                <a:sysClr val="windowText" lastClr="000000"/>
              </a:solidFill>
              <a:prstDash val="solid"/>
              <a:miter lim="800000"/>
              <a:tailEnd type="triangle"/>
            </a:ln>
            <a:effectLst/>
          </p:spPr>
        </p:cxnSp>
        <p:cxnSp>
          <p:nvCxnSpPr>
            <p:cNvPr id="134" name="Straight Arrow Connector 133">
              <a:extLst>
                <a:ext uri="{FF2B5EF4-FFF2-40B4-BE49-F238E27FC236}">
                  <a16:creationId xmlns:a16="http://schemas.microsoft.com/office/drawing/2014/main" id="{B2E412CC-A365-9740-AE80-6189473BEF0D}"/>
                </a:ext>
              </a:extLst>
            </p:cNvPr>
            <p:cNvCxnSpPr>
              <a:cxnSpLocks/>
            </p:cNvCxnSpPr>
            <p:nvPr/>
          </p:nvCxnSpPr>
          <p:spPr>
            <a:xfrm>
              <a:off x="5691967" y="2243234"/>
              <a:ext cx="0" cy="286798"/>
            </a:xfrm>
            <a:prstGeom prst="straightConnector1">
              <a:avLst/>
            </a:prstGeom>
            <a:noFill/>
            <a:ln w="12700" cap="flat" cmpd="sng" algn="ctr">
              <a:solidFill>
                <a:sysClr val="windowText" lastClr="000000"/>
              </a:solidFill>
              <a:prstDash val="solid"/>
              <a:miter lim="800000"/>
              <a:tailEnd type="triangle"/>
            </a:ln>
            <a:effectLst/>
          </p:spPr>
        </p:cxnSp>
        <p:sp>
          <p:nvSpPr>
            <p:cNvPr id="135" name="Rectangle 134">
              <a:extLst>
                <a:ext uri="{FF2B5EF4-FFF2-40B4-BE49-F238E27FC236}">
                  <a16:creationId xmlns:a16="http://schemas.microsoft.com/office/drawing/2014/main" id="{1C74DFE1-6471-864C-9178-3F3A422E5991}"/>
                </a:ext>
              </a:extLst>
            </p:cNvPr>
            <p:cNvSpPr/>
            <p:nvPr/>
          </p:nvSpPr>
          <p:spPr>
            <a:xfrm>
              <a:off x="4281896" y="2016503"/>
              <a:ext cx="620619" cy="323165"/>
            </a:xfrm>
            <a:prstGeom prst="rect">
              <a:avLst/>
            </a:prstGeom>
          </p:spPr>
          <p:txBody>
            <a:bodyPr wrap="none">
              <a:spAutoFit/>
            </a:bodyPr>
            <a:lstStyle/>
            <a:p>
              <a:r>
                <a:rPr lang="en-US" sz="1500" b="1" i="1" dirty="0">
                  <a:solidFill>
                    <a:prstClr val="black"/>
                  </a:solidFill>
                  <a:cs typeface="Calibri" panose="020F0502020204030204" pitchFamily="34" charset="0"/>
                </a:rPr>
                <a:t>items</a:t>
              </a:r>
              <a:endParaRPr lang="en-US" sz="1500" i="1" dirty="0">
                <a:solidFill>
                  <a:prstClr val="black"/>
                </a:solidFill>
                <a:cs typeface="Calibri" panose="020F0502020204030204" pitchFamily="34" charset="0"/>
              </a:endParaRPr>
            </a:p>
          </p:txBody>
        </p:sp>
        <p:sp>
          <p:nvSpPr>
            <p:cNvPr id="136" name="Rectangle 135">
              <a:extLst>
                <a:ext uri="{FF2B5EF4-FFF2-40B4-BE49-F238E27FC236}">
                  <a16:creationId xmlns:a16="http://schemas.microsoft.com/office/drawing/2014/main" id="{04374017-531C-A044-A61C-55939A2B2ADC}"/>
                </a:ext>
              </a:extLst>
            </p:cNvPr>
            <p:cNvSpPr/>
            <p:nvPr/>
          </p:nvSpPr>
          <p:spPr>
            <a:xfrm>
              <a:off x="5394014" y="2008605"/>
              <a:ext cx="598241" cy="323165"/>
            </a:xfrm>
            <a:prstGeom prst="rect">
              <a:avLst/>
            </a:prstGeom>
          </p:spPr>
          <p:txBody>
            <a:bodyPr wrap="none">
              <a:spAutoFit/>
            </a:bodyPr>
            <a:lstStyle/>
            <a:p>
              <a:r>
                <a:rPr lang="en-US" sz="1500" b="1" i="1" dirty="0">
                  <a:solidFill>
                    <a:prstClr val="black"/>
                  </a:solidFill>
                  <a:cs typeface="Calibri" panose="020F0502020204030204" pitchFamily="34" charset="0"/>
                </a:rPr>
                <a:t>users</a:t>
              </a:r>
              <a:endParaRPr lang="en-US" sz="1500" i="1" dirty="0">
                <a:solidFill>
                  <a:prstClr val="black"/>
                </a:solidFill>
                <a:cs typeface="Calibri" panose="020F0502020204030204" pitchFamily="34" charset="0"/>
              </a:endParaRPr>
            </a:p>
          </p:txBody>
        </p:sp>
        <p:sp>
          <p:nvSpPr>
            <p:cNvPr id="137" name="Rectangle 136">
              <a:extLst>
                <a:ext uri="{FF2B5EF4-FFF2-40B4-BE49-F238E27FC236}">
                  <a16:creationId xmlns:a16="http://schemas.microsoft.com/office/drawing/2014/main" id="{9F14A9CB-75D5-9E42-958F-39BDCC6FC248}"/>
                </a:ext>
              </a:extLst>
            </p:cNvPr>
            <p:cNvSpPr/>
            <p:nvPr/>
          </p:nvSpPr>
          <p:spPr>
            <a:xfrm>
              <a:off x="4606416" y="2232475"/>
              <a:ext cx="1257396" cy="323165"/>
            </a:xfrm>
            <a:prstGeom prst="rect">
              <a:avLst/>
            </a:prstGeom>
          </p:spPr>
          <p:txBody>
            <a:bodyPr wrap="square">
              <a:spAutoFit/>
            </a:bodyPr>
            <a:lstStyle/>
            <a:p>
              <a:r>
                <a:rPr lang="en-US" sz="1500" b="1" i="1" dirty="0">
                  <a:solidFill>
                    <a:prstClr val="black"/>
                  </a:solidFill>
                  <a:cs typeface="Calibri" panose="020F0502020204030204" pitchFamily="34" charset="0"/>
                </a:rPr>
                <a:t>interactions</a:t>
              </a:r>
              <a:endParaRPr lang="en-US" sz="1500" i="1" dirty="0">
                <a:solidFill>
                  <a:prstClr val="black"/>
                </a:solidFill>
                <a:cs typeface="Calibri" panose="020F0502020204030204" pitchFamily="34" charset="0"/>
              </a:endParaRPr>
            </a:p>
          </p:txBody>
        </p:sp>
        <p:cxnSp>
          <p:nvCxnSpPr>
            <p:cNvPr id="138" name="Straight Connector 137">
              <a:extLst>
                <a:ext uri="{FF2B5EF4-FFF2-40B4-BE49-F238E27FC236}">
                  <a16:creationId xmlns:a16="http://schemas.microsoft.com/office/drawing/2014/main" id="{7CACA2B1-5809-CE41-88DD-BAE578FDBD71}"/>
                </a:ext>
              </a:extLst>
            </p:cNvPr>
            <p:cNvCxnSpPr>
              <a:cxnSpLocks/>
              <a:stCxn id="139" idx="6"/>
              <a:endCxn id="145" idx="1"/>
            </p:cNvCxnSpPr>
            <p:nvPr/>
          </p:nvCxnSpPr>
          <p:spPr>
            <a:xfrm>
              <a:off x="4815246" y="3119398"/>
              <a:ext cx="686939" cy="313977"/>
            </a:xfrm>
            <a:prstGeom prst="line">
              <a:avLst/>
            </a:prstGeom>
            <a:noFill/>
            <a:ln w="19050" cap="flat" cmpd="sng" algn="ctr">
              <a:solidFill>
                <a:srgbClr val="A5A5A5">
                  <a:lumMod val="75000"/>
                </a:srgbClr>
              </a:solidFill>
              <a:prstDash val="solid"/>
              <a:miter lim="800000"/>
            </a:ln>
            <a:effectLst/>
          </p:spPr>
        </p:cxnSp>
        <p:sp>
          <p:nvSpPr>
            <p:cNvPr id="139" name="椭圆 5">
              <a:extLst>
                <a:ext uri="{FF2B5EF4-FFF2-40B4-BE49-F238E27FC236}">
                  <a16:creationId xmlns:a16="http://schemas.microsoft.com/office/drawing/2014/main" id="{0C4FFD1A-453F-114F-B254-3146E7BCE6E9}"/>
                </a:ext>
              </a:extLst>
            </p:cNvPr>
            <p:cNvSpPr/>
            <p:nvPr/>
          </p:nvSpPr>
          <p:spPr>
            <a:xfrm>
              <a:off x="4427057" y="2920990"/>
              <a:ext cx="388189" cy="396816"/>
            </a:xfrm>
            <a:prstGeom prst="ellipse">
              <a:avLst/>
            </a:prstGeom>
            <a:solidFill>
              <a:srgbClr val="5B9BD5">
                <a:lumMod val="60000"/>
                <a:lumOff val="40000"/>
              </a:srgbClr>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40" name="椭圆 5">
              <a:extLst>
                <a:ext uri="{FF2B5EF4-FFF2-40B4-BE49-F238E27FC236}">
                  <a16:creationId xmlns:a16="http://schemas.microsoft.com/office/drawing/2014/main" id="{2C36A8C8-03FC-FF45-ADAC-873B67F59A71}"/>
                </a:ext>
              </a:extLst>
            </p:cNvPr>
            <p:cNvSpPr/>
            <p:nvPr/>
          </p:nvSpPr>
          <p:spPr>
            <a:xfrm>
              <a:off x="4427057" y="3502950"/>
              <a:ext cx="388189" cy="396816"/>
            </a:xfrm>
            <a:prstGeom prst="ellipse">
              <a:avLst/>
            </a:prstGeom>
            <a:solidFill>
              <a:srgbClr val="5B9BD5">
                <a:lumMod val="60000"/>
                <a:lumOff val="40000"/>
              </a:srgbClr>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41" name="椭圆 5">
              <a:extLst>
                <a:ext uri="{FF2B5EF4-FFF2-40B4-BE49-F238E27FC236}">
                  <a16:creationId xmlns:a16="http://schemas.microsoft.com/office/drawing/2014/main" id="{B6E72C90-A13E-7F47-AD2F-3314B2F8614E}"/>
                </a:ext>
              </a:extLst>
            </p:cNvPr>
            <p:cNvSpPr/>
            <p:nvPr/>
          </p:nvSpPr>
          <p:spPr>
            <a:xfrm>
              <a:off x="4427057" y="4642389"/>
              <a:ext cx="388189" cy="396816"/>
            </a:xfrm>
            <a:prstGeom prst="ellipse">
              <a:avLst/>
            </a:prstGeom>
            <a:solidFill>
              <a:srgbClr val="5B9BD5">
                <a:lumMod val="60000"/>
                <a:lumOff val="40000"/>
              </a:srgbClr>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42" name="椭圆 5">
              <a:extLst>
                <a:ext uri="{FF2B5EF4-FFF2-40B4-BE49-F238E27FC236}">
                  <a16:creationId xmlns:a16="http://schemas.microsoft.com/office/drawing/2014/main" id="{F171B748-252A-9F43-B344-2316B5385703}"/>
                </a:ext>
              </a:extLst>
            </p:cNvPr>
            <p:cNvSpPr/>
            <p:nvPr/>
          </p:nvSpPr>
          <p:spPr>
            <a:xfrm>
              <a:off x="4427056" y="5256960"/>
              <a:ext cx="388189" cy="396816"/>
            </a:xfrm>
            <a:prstGeom prst="ellipse">
              <a:avLst/>
            </a:prstGeom>
            <a:solidFill>
              <a:srgbClr val="5B9BD5">
                <a:lumMod val="60000"/>
                <a:lumOff val="40000"/>
              </a:srgbClr>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43" name="椭圆 5">
              <a:extLst>
                <a:ext uri="{FF2B5EF4-FFF2-40B4-BE49-F238E27FC236}">
                  <a16:creationId xmlns:a16="http://schemas.microsoft.com/office/drawing/2014/main" id="{F39D5CF4-41EE-724A-B009-CEB1EEE61B14}"/>
                </a:ext>
              </a:extLst>
            </p:cNvPr>
            <p:cNvSpPr/>
            <p:nvPr/>
          </p:nvSpPr>
          <p:spPr>
            <a:xfrm>
              <a:off x="4427055" y="4072669"/>
              <a:ext cx="388189" cy="396816"/>
            </a:xfrm>
            <a:prstGeom prst="ellipse">
              <a:avLst/>
            </a:prstGeom>
            <a:solidFill>
              <a:srgbClr val="FFC000">
                <a:lumMod val="60000"/>
                <a:lumOff val="40000"/>
              </a:srgbClr>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44" name="椭圆 5">
              <a:extLst>
                <a:ext uri="{FF2B5EF4-FFF2-40B4-BE49-F238E27FC236}">
                  <a16:creationId xmlns:a16="http://schemas.microsoft.com/office/drawing/2014/main" id="{7C3654A6-B562-9442-9D45-EA84EF0F383E}"/>
                </a:ext>
              </a:extLst>
            </p:cNvPr>
            <p:cNvSpPr/>
            <p:nvPr/>
          </p:nvSpPr>
          <p:spPr>
            <a:xfrm>
              <a:off x="4427055" y="5849964"/>
              <a:ext cx="388189" cy="396816"/>
            </a:xfrm>
            <a:prstGeom prst="ellipse">
              <a:avLst/>
            </a:prstGeom>
            <a:solidFill>
              <a:srgbClr val="FFC000">
                <a:lumMod val="60000"/>
                <a:lumOff val="40000"/>
              </a:srgbClr>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45" name="矩形 8">
              <a:extLst>
                <a:ext uri="{FF2B5EF4-FFF2-40B4-BE49-F238E27FC236}">
                  <a16:creationId xmlns:a16="http://schemas.microsoft.com/office/drawing/2014/main" id="{E76B38B1-25D6-D144-9C29-AC5DC84DD464}"/>
                </a:ext>
              </a:extLst>
            </p:cNvPr>
            <p:cNvSpPr/>
            <p:nvPr/>
          </p:nvSpPr>
          <p:spPr>
            <a:xfrm>
              <a:off x="5502185" y="3243593"/>
              <a:ext cx="379563" cy="379563"/>
            </a:xfrm>
            <a:prstGeom prst="rect">
              <a:avLst/>
            </a:prstGeom>
            <a:solidFill>
              <a:srgbClr val="ED7D31">
                <a:lumMod val="50000"/>
              </a:srgbClr>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46" name="矩形 8">
              <a:extLst>
                <a:ext uri="{FF2B5EF4-FFF2-40B4-BE49-F238E27FC236}">
                  <a16:creationId xmlns:a16="http://schemas.microsoft.com/office/drawing/2014/main" id="{D390FFAE-156D-694D-B5D5-60668A9F93A8}"/>
                </a:ext>
              </a:extLst>
            </p:cNvPr>
            <p:cNvSpPr/>
            <p:nvPr/>
          </p:nvSpPr>
          <p:spPr>
            <a:xfrm>
              <a:off x="5496124" y="4202295"/>
              <a:ext cx="379563" cy="379563"/>
            </a:xfrm>
            <a:prstGeom prst="rect">
              <a:avLst/>
            </a:prstGeom>
            <a:solidFill>
              <a:srgbClr val="ED7D31">
                <a:lumMod val="50000"/>
              </a:srgbClr>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47" name="矩形 8">
              <a:extLst>
                <a:ext uri="{FF2B5EF4-FFF2-40B4-BE49-F238E27FC236}">
                  <a16:creationId xmlns:a16="http://schemas.microsoft.com/office/drawing/2014/main" id="{592EA168-2CDC-8246-89C6-31189DAFBE6E}"/>
                </a:ext>
              </a:extLst>
            </p:cNvPr>
            <p:cNvSpPr/>
            <p:nvPr/>
          </p:nvSpPr>
          <p:spPr>
            <a:xfrm>
              <a:off x="5484249" y="5212621"/>
              <a:ext cx="379563" cy="379563"/>
            </a:xfrm>
            <a:prstGeom prst="rect">
              <a:avLst/>
            </a:prstGeom>
            <a:solidFill>
              <a:srgbClr val="ED7D31">
                <a:lumMod val="50000"/>
              </a:srgbClr>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cxnSp>
          <p:nvCxnSpPr>
            <p:cNvPr id="148" name="Straight Connector 147">
              <a:extLst>
                <a:ext uri="{FF2B5EF4-FFF2-40B4-BE49-F238E27FC236}">
                  <a16:creationId xmlns:a16="http://schemas.microsoft.com/office/drawing/2014/main" id="{4675B5EF-AFF7-6F4E-8208-9D07FFE8A821}"/>
                </a:ext>
              </a:extLst>
            </p:cNvPr>
            <p:cNvCxnSpPr>
              <a:cxnSpLocks/>
              <a:stCxn id="140" idx="6"/>
              <a:endCxn id="146" idx="1"/>
            </p:cNvCxnSpPr>
            <p:nvPr/>
          </p:nvCxnSpPr>
          <p:spPr>
            <a:xfrm>
              <a:off x="4815246" y="3701358"/>
              <a:ext cx="680878" cy="690719"/>
            </a:xfrm>
            <a:prstGeom prst="line">
              <a:avLst/>
            </a:prstGeom>
            <a:noFill/>
            <a:ln w="19050" cap="flat" cmpd="sng" algn="ctr">
              <a:solidFill>
                <a:srgbClr val="A5A5A5">
                  <a:lumMod val="75000"/>
                </a:srgbClr>
              </a:solidFill>
              <a:prstDash val="solid"/>
              <a:miter lim="800000"/>
            </a:ln>
            <a:effectLst/>
          </p:spPr>
        </p:cxnSp>
        <p:cxnSp>
          <p:nvCxnSpPr>
            <p:cNvPr id="149" name="Straight Connector 148">
              <a:extLst>
                <a:ext uri="{FF2B5EF4-FFF2-40B4-BE49-F238E27FC236}">
                  <a16:creationId xmlns:a16="http://schemas.microsoft.com/office/drawing/2014/main" id="{CA2162C0-CD22-F142-9786-0F94039B58C2}"/>
                </a:ext>
              </a:extLst>
            </p:cNvPr>
            <p:cNvCxnSpPr>
              <a:cxnSpLocks/>
              <a:stCxn id="143" idx="6"/>
              <a:endCxn id="145" idx="1"/>
            </p:cNvCxnSpPr>
            <p:nvPr/>
          </p:nvCxnSpPr>
          <p:spPr>
            <a:xfrm flipV="1">
              <a:off x="4815244" y="3433375"/>
              <a:ext cx="686941" cy="837702"/>
            </a:xfrm>
            <a:prstGeom prst="line">
              <a:avLst/>
            </a:prstGeom>
            <a:noFill/>
            <a:ln w="19050" cap="flat" cmpd="sng" algn="ctr">
              <a:solidFill>
                <a:srgbClr val="A5A5A5">
                  <a:lumMod val="75000"/>
                </a:srgbClr>
              </a:solidFill>
              <a:prstDash val="solid"/>
              <a:miter lim="800000"/>
            </a:ln>
            <a:effectLst/>
          </p:spPr>
        </p:cxnSp>
        <p:cxnSp>
          <p:nvCxnSpPr>
            <p:cNvPr id="150" name="Straight Connector 149">
              <a:extLst>
                <a:ext uri="{FF2B5EF4-FFF2-40B4-BE49-F238E27FC236}">
                  <a16:creationId xmlns:a16="http://schemas.microsoft.com/office/drawing/2014/main" id="{DD809BF0-2ACE-C747-A413-7BB98AAE2157}"/>
                </a:ext>
              </a:extLst>
            </p:cNvPr>
            <p:cNvCxnSpPr>
              <a:cxnSpLocks/>
              <a:stCxn id="141" idx="6"/>
              <a:endCxn id="147" idx="1"/>
            </p:cNvCxnSpPr>
            <p:nvPr/>
          </p:nvCxnSpPr>
          <p:spPr>
            <a:xfrm>
              <a:off x="4815246" y="4840797"/>
              <a:ext cx="669003" cy="561606"/>
            </a:xfrm>
            <a:prstGeom prst="line">
              <a:avLst/>
            </a:prstGeom>
            <a:noFill/>
            <a:ln w="19050" cap="flat" cmpd="sng" algn="ctr">
              <a:solidFill>
                <a:srgbClr val="A5A5A5">
                  <a:lumMod val="75000"/>
                </a:srgbClr>
              </a:solidFill>
              <a:prstDash val="solid"/>
              <a:miter lim="800000"/>
            </a:ln>
            <a:effectLst/>
          </p:spPr>
        </p:cxnSp>
        <p:cxnSp>
          <p:nvCxnSpPr>
            <p:cNvPr id="151" name="Straight Connector 150">
              <a:extLst>
                <a:ext uri="{FF2B5EF4-FFF2-40B4-BE49-F238E27FC236}">
                  <a16:creationId xmlns:a16="http://schemas.microsoft.com/office/drawing/2014/main" id="{FDB6A2FE-7A28-B845-B0BE-AD0F446EF571}"/>
                </a:ext>
              </a:extLst>
            </p:cNvPr>
            <p:cNvCxnSpPr>
              <a:cxnSpLocks/>
              <a:stCxn id="146" idx="1"/>
              <a:endCxn id="142" idx="6"/>
            </p:cNvCxnSpPr>
            <p:nvPr/>
          </p:nvCxnSpPr>
          <p:spPr>
            <a:xfrm flipH="1">
              <a:off x="4815245" y="4392077"/>
              <a:ext cx="680879" cy="1063291"/>
            </a:xfrm>
            <a:prstGeom prst="line">
              <a:avLst/>
            </a:prstGeom>
            <a:noFill/>
            <a:ln w="19050" cap="flat" cmpd="sng" algn="ctr">
              <a:solidFill>
                <a:srgbClr val="A5A5A5">
                  <a:lumMod val="75000"/>
                </a:srgbClr>
              </a:solidFill>
              <a:prstDash val="solid"/>
              <a:miter lim="800000"/>
            </a:ln>
            <a:effectLst/>
          </p:spPr>
        </p:cxnSp>
        <p:cxnSp>
          <p:nvCxnSpPr>
            <p:cNvPr id="152" name="Straight Connector 151">
              <a:extLst>
                <a:ext uri="{FF2B5EF4-FFF2-40B4-BE49-F238E27FC236}">
                  <a16:creationId xmlns:a16="http://schemas.microsoft.com/office/drawing/2014/main" id="{FDF685EA-AB0D-F047-A376-778BBF930D1A}"/>
                </a:ext>
              </a:extLst>
            </p:cNvPr>
            <p:cNvCxnSpPr>
              <a:cxnSpLocks/>
              <a:stCxn id="147" idx="1"/>
              <a:endCxn id="144" idx="6"/>
            </p:cNvCxnSpPr>
            <p:nvPr/>
          </p:nvCxnSpPr>
          <p:spPr>
            <a:xfrm flipH="1">
              <a:off x="4815244" y="5402403"/>
              <a:ext cx="669005" cy="645969"/>
            </a:xfrm>
            <a:prstGeom prst="line">
              <a:avLst/>
            </a:prstGeom>
            <a:noFill/>
            <a:ln w="19050" cap="flat" cmpd="sng" algn="ctr">
              <a:solidFill>
                <a:srgbClr val="A5A5A5">
                  <a:lumMod val="75000"/>
                </a:srgbClr>
              </a:solidFill>
              <a:prstDash val="solid"/>
              <a:miter lim="800000"/>
            </a:ln>
            <a:effectLst/>
          </p:spPr>
        </p:cxnSp>
      </p:grpSp>
      <p:cxnSp>
        <p:nvCxnSpPr>
          <p:cNvPr id="153" name="Straight Arrow Connector 152">
            <a:extLst>
              <a:ext uri="{FF2B5EF4-FFF2-40B4-BE49-F238E27FC236}">
                <a16:creationId xmlns:a16="http://schemas.microsoft.com/office/drawing/2014/main" id="{790C5937-9CCF-B94B-8BBE-8EE052F08D2D}"/>
              </a:ext>
            </a:extLst>
          </p:cNvPr>
          <p:cNvCxnSpPr>
            <a:cxnSpLocks/>
          </p:cNvCxnSpPr>
          <p:nvPr/>
        </p:nvCxnSpPr>
        <p:spPr>
          <a:xfrm>
            <a:off x="3599402" y="3189245"/>
            <a:ext cx="2072020" cy="0"/>
          </a:xfrm>
          <a:prstGeom prst="straightConnector1">
            <a:avLst/>
          </a:prstGeom>
          <a:noFill/>
          <a:ln w="28575" cap="flat" cmpd="sng" algn="ctr">
            <a:solidFill>
              <a:srgbClr val="5B9BD5"/>
            </a:solidFill>
            <a:prstDash val="sysDash"/>
            <a:miter lim="800000"/>
            <a:headEnd type="none" w="med" len="med"/>
            <a:tailEnd type="triangle" w="med" len="med"/>
          </a:ln>
          <a:effectLst/>
        </p:spPr>
      </p:cxnSp>
      <p:cxnSp>
        <p:nvCxnSpPr>
          <p:cNvPr id="154" name="Straight Arrow Connector 153">
            <a:extLst>
              <a:ext uri="{FF2B5EF4-FFF2-40B4-BE49-F238E27FC236}">
                <a16:creationId xmlns:a16="http://schemas.microsoft.com/office/drawing/2014/main" id="{4524B723-4FB5-0344-AC85-EFD680AAAE4E}"/>
              </a:ext>
            </a:extLst>
          </p:cNvPr>
          <p:cNvCxnSpPr>
            <a:cxnSpLocks/>
          </p:cNvCxnSpPr>
          <p:nvPr/>
        </p:nvCxnSpPr>
        <p:spPr>
          <a:xfrm>
            <a:off x="3599402" y="3792082"/>
            <a:ext cx="2072020" cy="0"/>
          </a:xfrm>
          <a:prstGeom prst="straightConnector1">
            <a:avLst/>
          </a:prstGeom>
          <a:noFill/>
          <a:ln w="28575" cap="flat" cmpd="sng" algn="ctr">
            <a:solidFill>
              <a:srgbClr val="5B9BD5"/>
            </a:solidFill>
            <a:prstDash val="sysDash"/>
            <a:miter lim="800000"/>
            <a:headEnd type="none" w="med" len="med"/>
            <a:tailEnd type="triangle" w="med" len="med"/>
          </a:ln>
          <a:effectLst/>
        </p:spPr>
      </p:cxnSp>
      <p:cxnSp>
        <p:nvCxnSpPr>
          <p:cNvPr id="155" name="Straight Arrow Connector 154">
            <a:extLst>
              <a:ext uri="{FF2B5EF4-FFF2-40B4-BE49-F238E27FC236}">
                <a16:creationId xmlns:a16="http://schemas.microsoft.com/office/drawing/2014/main" id="{88E2EFB8-8D7B-1545-BC02-747DC683B099}"/>
              </a:ext>
            </a:extLst>
          </p:cNvPr>
          <p:cNvCxnSpPr>
            <a:cxnSpLocks/>
          </p:cNvCxnSpPr>
          <p:nvPr/>
        </p:nvCxnSpPr>
        <p:spPr>
          <a:xfrm>
            <a:off x="3599401" y="4906926"/>
            <a:ext cx="2072021" cy="0"/>
          </a:xfrm>
          <a:prstGeom prst="straightConnector1">
            <a:avLst/>
          </a:prstGeom>
          <a:noFill/>
          <a:ln w="28575" cap="flat" cmpd="sng" algn="ctr">
            <a:solidFill>
              <a:srgbClr val="5B9BD5"/>
            </a:solidFill>
            <a:prstDash val="sysDash"/>
            <a:miter lim="800000"/>
            <a:headEnd type="none" w="med" len="med"/>
            <a:tailEnd type="triangle" w="med" len="med"/>
          </a:ln>
          <a:effectLst/>
        </p:spPr>
      </p:cxnSp>
      <p:cxnSp>
        <p:nvCxnSpPr>
          <p:cNvPr id="156" name="Straight Arrow Connector 155">
            <a:extLst>
              <a:ext uri="{FF2B5EF4-FFF2-40B4-BE49-F238E27FC236}">
                <a16:creationId xmlns:a16="http://schemas.microsoft.com/office/drawing/2014/main" id="{B7B04444-5AA1-FE49-9311-8CEDF4E685C6}"/>
              </a:ext>
            </a:extLst>
          </p:cNvPr>
          <p:cNvCxnSpPr>
            <a:cxnSpLocks/>
          </p:cNvCxnSpPr>
          <p:nvPr/>
        </p:nvCxnSpPr>
        <p:spPr>
          <a:xfrm>
            <a:off x="3599400" y="5521497"/>
            <a:ext cx="2072022" cy="0"/>
          </a:xfrm>
          <a:prstGeom prst="straightConnector1">
            <a:avLst/>
          </a:prstGeom>
          <a:noFill/>
          <a:ln w="28575" cap="flat" cmpd="sng" algn="ctr">
            <a:solidFill>
              <a:srgbClr val="5B9BD5"/>
            </a:solidFill>
            <a:prstDash val="sysDash"/>
            <a:miter lim="800000"/>
            <a:headEnd type="none" w="med" len="med"/>
            <a:tailEnd type="triangle" w="med" len="med"/>
          </a:ln>
          <a:effectLst/>
        </p:spPr>
      </p:cxnSp>
      <p:sp>
        <p:nvSpPr>
          <p:cNvPr id="157" name="TextBox 156">
            <a:extLst>
              <a:ext uri="{FF2B5EF4-FFF2-40B4-BE49-F238E27FC236}">
                <a16:creationId xmlns:a16="http://schemas.microsoft.com/office/drawing/2014/main" id="{E0003898-31F0-0246-BB69-016576936BD6}"/>
              </a:ext>
            </a:extLst>
          </p:cNvPr>
          <p:cNvSpPr txBox="1"/>
          <p:nvPr/>
        </p:nvSpPr>
        <p:spPr>
          <a:xfrm>
            <a:off x="1263764" y="6488668"/>
            <a:ext cx="3254738" cy="369332"/>
          </a:xfrm>
          <a:prstGeom prst="rect">
            <a:avLst/>
          </a:prstGeom>
          <a:noFill/>
        </p:spPr>
        <p:txBody>
          <a:bodyPr wrap="none" rtlCol="0">
            <a:spAutoFit/>
          </a:bodyPr>
          <a:lstStyle/>
          <a:p>
            <a:pPr algn="ctr"/>
            <a:r>
              <a:rPr lang="en-US" b="1" i="1" dirty="0">
                <a:solidFill>
                  <a:schemeClr val="accent5">
                    <a:lumMod val="75000"/>
                  </a:schemeClr>
                </a:solidFill>
                <a:cs typeface="Calibri" panose="020F0502020204030204" pitchFamily="34" charset="0"/>
              </a:rPr>
              <a:t>Step 1: Obtain item embeddings</a:t>
            </a:r>
          </a:p>
        </p:txBody>
      </p:sp>
      <p:sp>
        <p:nvSpPr>
          <p:cNvPr id="158" name="TextBox 157">
            <a:extLst>
              <a:ext uri="{FF2B5EF4-FFF2-40B4-BE49-F238E27FC236}">
                <a16:creationId xmlns:a16="http://schemas.microsoft.com/office/drawing/2014/main" id="{C8CDC637-E0CC-0647-9467-D24F35B3C2D1}"/>
              </a:ext>
            </a:extLst>
          </p:cNvPr>
          <p:cNvSpPr txBox="1"/>
          <p:nvPr/>
        </p:nvSpPr>
        <p:spPr>
          <a:xfrm>
            <a:off x="3670363" y="4012338"/>
            <a:ext cx="1894622" cy="646331"/>
          </a:xfrm>
          <a:prstGeom prst="rect">
            <a:avLst/>
          </a:prstGeom>
          <a:noFill/>
        </p:spPr>
        <p:txBody>
          <a:bodyPr wrap="none" rtlCol="0">
            <a:spAutoFit/>
          </a:bodyPr>
          <a:lstStyle/>
          <a:p>
            <a:pPr algn="ctr"/>
            <a:r>
              <a:rPr lang="en-US" b="1" i="1" dirty="0">
                <a:solidFill>
                  <a:schemeClr val="accent5">
                    <a:lumMod val="75000"/>
                  </a:schemeClr>
                </a:solidFill>
                <a:cs typeface="Calibri" panose="020F0502020204030204" pitchFamily="34" charset="0"/>
              </a:rPr>
              <a:t>Step 2: Transfer</a:t>
            </a:r>
          </a:p>
          <a:p>
            <a:pPr algn="ctr"/>
            <a:r>
              <a:rPr lang="en-US" b="1" i="1" dirty="0">
                <a:solidFill>
                  <a:schemeClr val="accent5">
                    <a:lumMod val="75000"/>
                  </a:schemeClr>
                </a:solidFill>
                <a:cs typeface="Calibri" panose="020F0502020204030204" pitchFamily="34" charset="0"/>
              </a:rPr>
              <a:t> item embeddings</a:t>
            </a:r>
          </a:p>
        </p:txBody>
      </p:sp>
      <p:sp>
        <p:nvSpPr>
          <p:cNvPr id="159" name="TextBox 158">
            <a:extLst>
              <a:ext uri="{FF2B5EF4-FFF2-40B4-BE49-F238E27FC236}">
                <a16:creationId xmlns:a16="http://schemas.microsoft.com/office/drawing/2014/main" id="{E8740172-801D-C14F-A4FE-0E66B99D22EB}"/>
              </a:ext>
            </a:extLst>
          </p:cNvPr>
          <p:cNvSpPr txBox="1"/>
          <p:nvPr/>
        </p:nvSpPr>
        <p:spPr>
          <a:xfrm>
            <a:off x="4898811" y="6484791"/>
            <a:ext cx="3256725" cy="369332"/>
          </a:xfrm>
          <a:prstGeom prst="rect">
            <a:avLst/>
          </a:prstGeom>
          <a:noFill/>
        </p:spPr>
        <p:txBody>
          <a:bodyPr wrap="none" rtlCol="0">
            <a:spAutoFit/>
          </a:bodyPr>
          <a:lstStyle/>
          <a:p>
            <a:r>
              <a:rPr lang="en-US" b="1" i="1" dirty="0">
                <a:solidFill>
                  <a:schemeClr val="accent5">
                    <a:lumMod val="75000"/>
                  </a:schemeClr>
                </a:solidFill>
                <a:cs typeface="Calibri" panose="020F0502020204030204" pitchFamily="34" charset="0"/>
              </a:rPr>
              <a:t>Step 3: Exploit item embeddings</a:t>
            </a:r>
          </a:p>
        </p:txBody>
      </p:sp>
    </p:spTree>
    <p:extLst>
      <p:ext uri="{BB962C8B-B14F-4D97-AF65-F5344CB8AC3E}">
        <p14:creationId xmlns:p14="http://schemas.microsoft.com/office/powerpoint/2010/main" val="40043587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54592"/>
            <a:ext cx="10650388" cy="868451"/>
          </a:xfrm>
        </p:spPr>
        <p:txBody>
          <a:bodyPr>
            <a:noAutofit/>
          </a:bodyPr>
          <a:lstStyle/>
          <a:p>
            <a:r>
              <a:rPr lang="en-US" altLang="zh-CN" sz="3600" b="1" dirty="0">
                <a:solidFill>
                  <a:schemeClr val="accent5">
                    <a:lumMod val="75000"/>
                  </a:schemeClr>
                </a:solidFill>
                <a:latin typeface="+mn-lt"/>
              </a:rPr>
              <a:t>System Framework</a:t>
            </a:r>
          </a:p>
        </p:txBody>
      </p:sp>
      <p:sp>
        <p:nvSpPr>
          <p:cNvPr id="7" name="灯片编号占位符 6"/>
          <p:cNvSpPr>
            <a:spLocks noGrp="1"/>
          </p:cNvSpPr>
          <p:nvPr>
            <p:ph type="sldNum" sz="quarter" idx="12"/>
          </p:nvPr>
        </p:nvSpPr>
        <p:spPr>
          <a:xfrm>
            <a:off x="6457950" y="6356351"/>
            <a:ext cx="2057400" cy="365125"/>
          </a:xfr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BF648D4-87EC-4B0F-96CC-B2361512DBC1}" type="slidenum">
              <a:rPr kumimoji="0" lang="zh-CN" altLang="en-US" sz="2800" b="0" i="0" u="none" strike="noStrike" kern="1200" cap="none" spc="0" normalizeH="0" baseline="0" noProof="0" smtClean="0">
                <a:ln>
                  <a:noFill/>
                </a:ln>
                <a:solidFill>
                  <a:prstClr val="black">
                    <a:tint val="75000"/>
                  </a:prstClr>
                </a:solidFill>
                <a:effectLst/>
                <a:uLnTx/>
                <a:uFillTx/>
                <a:latin typeface="Calibri"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9</a:t>
            </a:fld>
            <a:endParaRPr kumimoji="0" lang="zh-CN" altLang="en-US" sz="2800" b="0" i="0" u="none" strike="noStrike" kern="1200" cap="none" spc="0" normalizeH="0" baseline="0" noProof="0">
              <a:ln>
                <a:noFill/>
              </a:ln>
              <a:solidFill>
                <a:prstClr val="black">
                  <a:tint val="75000"/>
                </a:prstClr>
              </a:solidFill>
              <a:effectLst/>
              <a:uLnTx/>
              <a:uFillTx/>
              <a:latin typeface="Calibri" panose="020F0502020204030204"/>
              <a:ea typeface="等线" panose="02010600030101010101" pitchFamily="2" charset="-122"/>
              <a:cs typeface="+mn-cs"/>
            </a:endParaRPr>
          </a:p>
        </p:txBody>
      </p:sp>
      <p:sp>
        <p:nvSpPr>
          <p:cNvPr id="8" name="灯片编号占位符 6">
            <a:extLst>
              <a:ext uri="{FF2B5EF4-FFF2-40B4-BE49-F238E27FC236}">
                <a16:creationId xmlns:a16="http://schemas.microsoft.com/office/drawing/2014/main" id="{705DD2EF-485A-6642-BEB4-993E06653254}"/>
              </a:ext>
            </a:extLst>
          </p:cNvPr>
          <p:cNvSpPr txBox="1">
            <a:spLocks/>
          </p:cNvSpPr>
          <p:nvPr/>
        </p:nvSpPr>
        <p:spPr>
          <a:xfrm>
            <a:off x="6457950" y="6356351"/>
            <a:ext cx="2057400" cy="365125"/>
          </a:xfrm>
          <a:prstGeom prst="rect">
            <a:avLst/>
          </a:prstGeom>
        </p:spPr>
        <p:txBody>
          <a:bodyPr vert="horz" lIns="91440" tIns="45720" rIns="91440" bIns="45720" rtlCol="0" anchor="ctr"/>
          <a:lstStyle>
            <a:defPPr>
              <a:defRPr lang="en-US"/>
            </a:defPPr>
            <a:lvl1pPr marL="0" algn="r" defTabSz="914400" rtl="0" eaLnBrk="1" latinLnBrk="0" hangingPunct="1">
              <a:defRPr sz="28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fld id="{DBF648D4-87EC-4B0F-96CC-B2361512DBC1}" type="slidenum">
              <a:rPr lang="zh-CN" altLang="en-US" smtClean="0">
                <a:solidFill>
                  <a:prstClr val="black">
                    <a:tint val="75000"/>
                  </a:prstClr>
                </a:solidFill>
                <a:latin typeface="Calibri" panose="020F0502020204030204"/>
                <a:ea typeface="等线" panose="02010600030101010101" pitchFamily="2" charset="-122"/>
              </a:rPr>
              <a:pPr defTabSz="457200"/>
              <a:t>9</a:t>
            </a:fld>
            <a:endParaRPr lang="zh-CN" altLang="en-US">
              <a:solidFill>
                <a:prstClr val="black">
                  <a:tint val="75000"/>
                </a:prstClr>
              </a:solidFill>
              <a:latin typeface="Calibri" panose="020F0502020204030204"/>
              <a:ea typeface="等线" panose="02010600030101010101" pitchFamily="2" charset="-122"/>
            </a:endParaRPr>
          </a:p>
        </p:txBody>
      </p:sp>
      <p:sp>
        <p:nvSpPr>
          <p:cNvPr id="39" name="Rectangle 38">
            <a:extLst>
              <a:ext uri="{FF2B5EF4-FFF2-40B4-BE49-F238E27FC236}">
                <a16:creationId xmlns:a16="http://schemas.microsoft.com/office/drawing/2014/main" id="{5991965F-4C99-7E41-985A-B326E7D5920D}"/>
              </a:ext>
            </a:extLst>
          </p:cNvPr>
          <p:cNvSpPr/>
          <p:nvPr/>
        </p:nvSpPr>
        <p:spPr>
          <a:xfrm>
            <a:off x="-344544" y="179782"/>
            <a:ext cx="12339320" cy="1384995"/>
          </a:xfrm>
          <a:prstGeom prst="rect">
            <a:avLst/>
          </a:prstGeom>
        </p:spPr>
        <p:txBody>
          <a:bodyPr wrap="square">
            <a:spAutoFit/>
          </a:bodyPr>
          <a:lstStyle/>
          <a:p>
            <a:pPr lvl="2"/>
            <a:r>
              <a:rPr lang="en-US" altLang="zh-CN" sz="2800" dirty="0"/>
              <a:t>	</a:t>
            </a:r>
          </a:p>
          <a:p>
            <a:pPr marL="742950" lvl="1" indent="-285750">
              <a:buFont typeface="Arial" panose="020B0604020202020204" pitchFamily="34" charset="0"/>
              <a:buChar char="•"/>
            </a:pPr>
            <a:r>
              <a:rPr lang="en-US" altLang="zh-CN" sz="2800" dirty="0"/>
              <a:t>CD-</a:t>
            </a:r>
            <a:r>
              <a:rPr lang="en-US" altLang="zh-CN" sz="2800" dirty="0" err="1"/>
              <a:t>RecSys</a:t>
            </a:r>
            <a:r>
              <a:rPr lang="en-US" altLang="zh-CN" sz="2800" dirty="0"/>
              <a:t> without sharing user-relevant data</a:t>
            </a:r>
          </a:p>
          <a:p>
            <a:pPr marL="742950" lvl="1" indent="-285750">
              <a:buFont typeface="Arial" panose="020B0604020202020204" pitchFamily="34" charset="0"/>
              <a:buChar char="•"/>
            </a:pPr>
            <a:endParaRPr lang="en-US" altLang="zh-CN" sz="2800" dirty="0"/>
          </a:p>
        </p:txBody>
      </p:sp>
      <p:grpSp>
        <p:nvGrpSpPr>
          <p:cNvPr id="100" name="Group 99">
            <a:extLst>
              <a:ext uri="{FF2B5EF4-FFF2-40B4-BE49-F238E27FC236}">
                <a16:creationId xmlns:a16="http://schemas.microsoft.com/office/drawing/2014/main" id="{856CC315-E5AC-BA44-82E8-D48581A14A11}"/>
              </a:ext>
            </a:extLst>
          </p:cNvPr>
          <p:cNvGrpSpPr/>
          <p:nvPr/>
        </p:nvGrpSpPr>
        <p:grpSpPr>
          <a:xfrm>
            <a:off x="1857911" y="1599757"/>
            <a:ext cx="1890584" cy="4822723"/>
            <a:chOff x="3052118" y="489490"/>
            <a:chExt cx="1890584" cy="4822723"/>
          </a:xfrm>
        </p:grpSpPr>
        <p:sp>
          <p:nvSpPr>
            <p:cNvPr id="101" name="椭圆 5">
              <a:extLst>
                <a:ext uri="{FF2B5EF4-FFF2-40B4-BE49-F238E27FC236}">
                  <a16:creationId xmlns:a16="http://schemas.microsoft.com/office/drawing/2014/main" id="{5827C899-21B3-5044-B7B8-5C5026F1A4B5}"/>
                </a:ext>
              </a:extLst>
            </p:cNvPr>
            <p:cNvSpPr/>
            <p:nvPr/>
          </p:nvSpPr>
          <p:spPr>
            <a:xfrm>
              <a:off x="4340584" y="1893508"/>
              <a:ext cx="388189" cy="396816"/>
            </a:xfrm>
            <a:prstGeom prst="ellipse">
              <a:avLst/>
            </a:prstGeom>
            <a:solidFill>
              <a:srgbClr val="5B9BD5">
                <a:lumMod val="60000"/>
                <a:lumOff val="40000"/>
              </a:srgbClr>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02" name="椭圆 5">
              <a:extLst>
                <a:ext uri="{FF2B5EF4-FFF2-40B4-BE49-F238E27FC236}">
                  <a16:creationId xmlns:a16="http://schemas.microsoft.com/office/drawing/2014/main" id="{84945158-ED6A-2443-ADF1-9CE781834CB1}"/>
                </a:ext>
              </a:extLst>
            </p:cNvPr>
            <p:cNvSpPr/>
            <p:nvPr/>
          </p:nvSpPr>
          <p:spPr>
            <a:xfrm>
              <a:off x="4340584" y="2487346"/>
              <a:ext cx="388189" cy="396816"/>
            </a:xfrm>
            <a:prstGeom prst="ellipse">
              <a:avLst/>
            </a:prstGeom>
            <a:solidFill>
              <a:srgbClr val="5B9BD5">
                <a:lumMod val="60000"/>
                <a:lumOff val="40000"/>
              </a:srgbClr>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03" name="矩形 8">
              <a:extLst>
                <a:ext uri="{FF2B5EF4-FFF2-40B4-BE49-F238E27FC236}">
                  <a16:creationId xmlns:a16="http://schemas.microsoft.com/office/drawing/2014/main" id="{FE005785-9B3F-6F46-B651-2ED1981EFB9C}"/>
                </a:ext>
              </a:extLst>
            </p:cNvPr>
            <p:cNvSpPr/>
            <p:nvPr/>
          </p:nvSpPr>
          <p:spPr>
            <a:xfrm>
              <a:off x="3293850" y="1747978"/>
              <a:ext cx="379563" cy="379563"/>
            </a:xfrm>
            <a:prstGeom prst="rect">
              <a:avLst/>
            </a:prstGeom>
            <a:solidFill>
              <a:srgbClr val="70AD47">
                <a:lumMod val="60000"/>
                <a:lumOff val="40000"/>
              </a:srgbClr>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04" name="矩形 8">
              <a:extLst>
                <a:ext uri="{FF2B5EF4-FFF2-40B4-BE49-F238E27FC236}">
                  <a16:creationId xmlns:a16="http://schemas.microsoft.com/office/drawing/2014/main" id="{762A406B-C139-884A-B5DC-45E1BDC691A3}"/>
                </a:ext>
              </a:extLst>
            </p:cNvPr>
            <p:cNvSpPr/>
            <p:nvPr/>
          </p:nvSpPr>
          <p:spPr>
            <a:xfrm>
              <a:off x="3293850" y="2481068"/>
              <a:ext cx="379563" cy="379563"/>
            </a:xfrm>
            <a:prstGeom prst="rect">
              <a:avLst/>
            </a:prstGeom>
            <a:solidFill>
              <a:srgbClr val="70AD47">
                <a:lumMod val="60000"/>
                <a:lumOff val="40000"/>
              </a:srgbClr>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05" name="矩形 8">
              <a:extLst>
                <a:ext uri="{FF2B5EF4-FFF2-40B4-BE49-F238E27FC236}">
                  <a16:creationId xmlns:a16="http://schemas.microsoft.com/office/drawing/2014/main" id="{97DDB415-5383-DC41-98A2-6466BA9C39D9}"/>
                </a:ext>
              </a:extLst>
            </p:cNvPr>
            <p:cNvSpPr/>
            <p:nvPr/>
          </p:nvSpPr>
          <p:spPr>
            <a:xfrm>
              <a:off x="3293849" y="3223690"/>
              <a:ext cx="379563" cy="379563"/>
            </a:xfrm>
            <a:prstGeom prst="rect">
              <a:avLst/>
            </a:prstGeom>
            <a:solidFill>
              <a:srgbClr val="70AD47">
                <a:lumMod val="60000"/>
                <a:lumOff val="40000"/>
              </a:srgbClr>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06" name="矩形 8">
              <a:extLst>
                <a:ext uri="{FF2B5EF4-FFF2-40B4-BE49-F238E27FC236}">
                  <a16:creationId xmlns:a16="http://schemas.microsoft.com/office/drawing/2014/main" id="{4662A6F5-AFEE-244A-8BE2-A74E7EC7FC1C}"/>
                </a:ext>
              </a:extLst>
            </p:cNvPr>
            <p:cNvSpPr/>
            <p:nvPr/>
          </p:nvSpPr>
          <p:spPr>
            <a:xfrm>
              <a:off x="3306976" y="3966312"/>
              <a:ext cx="379563" cy="379563"/>
            </a:xfrm>
            <a:prstGeom prst="rect">
              <a:avLst/>
            </a:prstGeom>
            <a:solidFill>
              <a:srgbClr val="70AD47">
                <a:lumMod val="60000"/>
                <a:lumOff val="40000"/>
              </a:srgbClr>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07" name="矩形 8">
              <a:extLst>
                <a:ext uri="{FF2B5EF4-FFF2-40B4-BE49-F238E27FC236}">
                  <a16:creationId xmlns:a16="http://schemas.microsoft.com/office/drawing/2014/main" id="{310058BB-0B9E-7F45-A0DF-ECD78E47BCD7}"/>
                </a:ext>
              </a:extLst>
            </p:cNvPr>
            <p:cNvSpPr/>
            <p:nvPr/>
          </p:nvSpPr>
          <p:spPr>
            <a:xfrm>
              <a:off x="3306725" y="4699402"/>
              <a:ext cx="379563" cy="379563"/>
            </a:xfrm>
            <a:prstGeom prst="rect">
              <a:avLst/>
            </a:prstGeom>
            <a:solidFill>
              <a:srgbClr val="70AD47">
                <a:lumMod val="60000"/>
                <a:lumOff val="40000"/>
              </a:srgbClr>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08" name="椭圆 5">
              <a:extLst>
                <a:ext uri="{FF2B5EF4-FFF2-40B4-BE49-F238E27FC236}">
                  <a16:creationId xmlns:a16="http://schemas.microsoft.com/office/drawing/2014/main" id="{FE1DC480-B769-8B49-9E7F-7303736027FF}"/>
                </a:ext>
              </a:extLst>
            </p:cNvPr>
            <p:cNvSpPr/>
            <p:nvPr/>
          </p:nvSpPr>
          <p:spPr>
            <a:xfrm>
              <a:off x="4340584" y="3614910"/>
              <a:ext cx="388189" cy="396816"/>
            </a:xfrm>
            <a:prstGeom prst="ellipse">
              <a:avLst/>
            </a:prstGeom>
            <a:solidFill>
              <a:srgbClr val="5B9BD5">
                <a:lumMod val="60000"/>
                <a:lumOff val="40000"/>
              </a:srgbClr>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09" name="椭圆 5">
              <a:extLst>
                <a:ext uri="{FF2B5EF4-FFF2-40B4-BE49-F238E27FC236}">
                  <a16:creationId xmlns:a16="http://schemas.microsoft.com/office/drawing/2014/main" id="{E2E93640-D854-054A-9BBA-62F928066512}"/>
                </a:ext>
              </a:extLst>
            </p:cNvPr>
            <p:cNvSpPr/>
            <p:nvPr/>
          </p:nvSpPr>
          <p:spPr>
            <a:xfrm>
              <a:off x="4340583" y="4229479"/>
              <a:ext cx="388189" cy="396816"/>
            </a:xfrm>
            <a:prstGeom prst="ellipse">
              <a:avLst/>
            </a:prstGeom>
            <a:solidFill>
              <a:srgbClr val="5B9BD5">
                <a:lumMod val="60000"/>
                <a:lumOff val="40000"/>
              </a:srgbClr>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cxnSp>
          <p:nvCxnSpPr>
            <p:cNvPr id="110" name="Straight Connector 109">
              <a:extLst>
                <a:ext uri="{FF2B5EF4-FFF2-40B4-BE49-F238E27FC236}">
                  <a16:creationId xmlns:a16="http://schemas.microsoft.com/office/drawing/2014/main" id="{F407B447-40E0-7540-98B5-B292B02A4EFE}"/>
                </a:ext>
              </a:extLst>
            </p:cNvPr>
            <p:cNvCxnSpPr>
              <a:cxnSpLocks/>
              <a:stCxn id="103" idx="3"/>
              <a:endCxn id="101" idx="2"/>
            </p:cNvCxnSpPr>
            <p:nvPr/>
          </p:nvCxnSpPr>
          <p:spPr>
            <a:xfrm>
              <a:off x="3673413" y="1937760"/>
              <a:ext cx="667171" cy="154156"/>
            </a:xfrm>
            <a:prstGeom prst="line">
              <a:avLst/>
            </a:prstGeom>
            <a:noFill/>
            <a:ln w="19050" cap="flat" cmpd="sng" algn="ctr">
              <a:solidFill>
                <a:srgbClr val="A5A5A5">
                  <a:lumMod val="75000"/>
                </a:srgbClr>
              </a:solidFill>
              <a:prstDash val="solid"/>
              <a:miter lim="800000"/>
            </a:ln>
            <a:effectLst/>
          </p:spPr>
        </p:cxnSp>
        <p:cxnSp>
          <p:nvCxnSpPr>
            <p:cNvPr id="111" name="Straight Connector 110">
              <a:extLst>
                <a:ext uri="{FF2B5EF4-FFF2-40B4-BE49-F238E27FC236}">
                  <a16:creationId xmlns:a16="http://schemas.microsoft.com/office/drawing/2014/main" id="{0AAA8B42-4931-A64D-AF5F-E913F337F8A1}"/>
                </a:ext>
              </a:extLst>
            </p:cNvPr>
            <p:cNvCxnSpPr>
              <a:cxnSpLocks/>
              <a:stCxn id="104" idx="3"/>
              <a:endCxn id="101" idx="2"/>
            </p:cNvCxnSpPr>
            <p:nvPr/>
          </p:nvCxnSpPr>
          <p:spPr>
            <a:xfrm flipV="1">
              <a:off x="3673413" y="2091916"/>
              <a:ext cx="667171" cy="578934"/>
            </a:xfrm>
            <a:prstGeom prst="line">
              <a:avLst/>
            </a:prstGeom>
            <a:noFill/>
            <a:ln w="19050" cap="flat" cmpd="sng" algn="ctr">
              <a:solidFill>
                <a:srgbClr val="A5A5A5">
                  <a:lumMod val="75000"/>
                </a:srgbClr>
              </a:solidFill>
              <a:prstDash val="solid"/>
              <a:miter lim="800000"/>
            </a:ln>
            <a:effectLst/>
          </p:spPr>
        </p:cxnSp>
        <p:cxnSp>
          <p:nvCxnSpPr>
            <p:cNvPr id="112" name="Straight Connector 111">
              <a:extLst>
                <a:ext uri="{FF2B5EF4-FFF2-40B4-BE49-F238E27FC236}">
                  <a16:creationId xmlns:a16="http://schemas.microsoft.com/office/drawing/2014/main" id="{DB3758C3-C8F6-7947-A428-F522A12A233D}"/>
                </a:ext>
              </a:extLst>
            </p:cNvPr>
            <p:cNvCxnSpPr>
              <a:cxnSpLocks/>
              <a:stCxn id="105" idx="3"/>
              <a:endCxn id="101" idx="2"/>
            </p:cNvCxnSpPr>
            <p:nvPr/>
          </p:nvCxnSpPr>
          <p:spPr>
            <a:xfrm flipV="1">
              <a:off x="3673412" y="2091916"/>
              <a:ext cx="667172" cy="1321556"/>
            </a:xfrm>
            <a:prstGeom prst="line">
              <a:avLst/>
            </a:prstGeom>
            <a:noFill/>
            <a:ln w="19050" cap="flat" cmpd="sng" algn="ctr">
              <a:solidFill>
                <a:srgbClr val="A5A5A5">
                  <a:lumMod val="75000"/>
                </a:srgbClr>
              </a:solidFill>
              <a:prstDash val="solid"/>
              <a:miter lim="800000"/>
            </a:ln>
            <a:effectLst/>
          </p:spPr>
        </p:cxnSp>
        <p:cxnSp>
          <p:nvCxnSpPr>
            <p:cNvPr id="113" name="Straight Connector 112">
              <a:extLst>
                <a:ext uri="{FF2B5EF4-FFF2-40B4-BE49-F238E27FC236}">
                  <a16:creationId xmlns:a16="http://schemas.microsoft.com/office/drawing/2014/main" id="{F47267A1-5273-AB44-BB45-0D1322912592}"/>
                </a:ext>
              </a:extLst>
            </p:cNvPr>
            <p:cNvCxnSpPr>
              <a:cxnSpLocks/>
              <a:stCxn id="106" idx="3"/>
              <a:endCxn id="102" idx="2"/>
            </p:cNvCxnSpPr>
            <p:nvPr/>
          </p:nvCxnSpPr>
          <p:spPr>
            <a:xfrm flipV="1">
              <a:off x="3686539" y="2685754"/>
              <a:ext cx="654045" cy="1470340"/>
            </a:xfrm>
            <a:prstGeom prst="line">
              <a:avLst/>
            </a:prstGeom>
            <a:noFill/>
            <a:ln w="19050" cap="flat" cmpd="sng" algn="ctr">
              <a:solidFill>
                <a:srgbClr val="A5A5A5">
                  <a:lumMod val="75000"/>
                </a:srgbClr>
              </a:solidFill>
              <a:prstDash val="solid"/>
              <a:miter lim="800000"/>
            </a:ln>
            <a:effectLst/>
          </p:spPr>
        </p:cxnSp>
        <p:cxnSp>
          <p:nvCxnSpPr>
            <p:cNvPr id="114" name="Straight Connector 113">
              <a:extLst>
                <a:ext uri="{FF2B5EF4-FFF2-40B4-BE49-F238E27FC236}">
                  <a16:creationId xmlns:a16="http://schemas.microsoft.com/office/drawing/2014/main" id="{82C347C6-8332-6F44-9D2F-D0E12B0B9F54}"/>
                </a:ext>
              </a:extLst>
            </p:cNvPr>
            <p:cNvCxnSpPr>
              <a:cxnSpLocks/>
              <a:stCxn id="106" idx="3"/>
              <a:endCxn id="108" idx="2"/>
            </p:cNvCxnSpPr>
            <p:nvPr/>
          </p:nvCxnSpPr>
          <p:spPr>
            <a:xfrm flipV="1">
              <a:off x="3686539" y="3813318"/>
              <a:ext cx="654045" cy="342776"/>
            </a:xfrm>
            <a:prstGeom prst="line">
              <a:avLst/>
            </a:prstGeom>
            <a:noFill/>
            <a:ln w="19050" cap="flat" cmpd="sng" algn="ctr">
              <a:solidFill>
                <a:srgbClr val="A5A5A5">
                  <a:lumMod val="75000"/>
                </a:srgbClr>
              </a:solidFill>
              <a:prstDash val="solid"/>
              <a:miter lim="800000"/>
            </a:ln>
            <a:effectLst/>
          </p:spPr>
        </p:cxnSp>
        <p:cxnSp>
          <p:nvCxnSpPr>
            <p:cNvPr id="115" name="Straight Connector 114">
              <a:extLst>
                <a:ext uri="{FF2B5EF4-FFF2-40B4-BE49-F238E27FC236}">
                  <a16:creationId xmlns:a16="http://schemas.microsoft.com/office/drawing/2014/main" id="{1AB62B45-2C1C-5B4C-BF29-A362C68088DD}"/>
                </a:ext>
              </a:extLst>
            </p:cNvPr>
            <p:cNvCxnSpPr>
              <a:cxnSpLocks/>
              <a:stCxn id="107" idx="3"/>
              <a:endCxn id="109" idx="2"/>
            </p:cNvCxnSpPr>
            <p:nvPr/>
          </p:nvCxnSpPr>
          <p:spPr>
            <a:xfrm flipV="1">
              <a:off x="3686288" y="4427887"/>
              <a:ext cx="654295" cy="461297"/>
            </a:xfrm>
            <a:prstGeom prst="line">
              <a:avLst/>
            </a:prstGeom>
            <a:noFill/>
            <a:ln w="19050" cap="flat" cmpd="sng" algn="ctr">
              <a:solidFill>
                <a:srgbClr val="A5A5A5">
                  <a:lumMod val="75000"/>
                </a:srgbClr>
              </a:solidFill>
              <a:prstDash val="solid"/>
              <a:miter lim="800000"/>
            </a:ln>
            <a:effectLst/>
          </p:spPr>
        </p:cxnSp>
        <p:cxnSp>
          <p:nvCxnSpPr>
            <p:cNvPr id="116" name="Straight Connector 115">
              <a:extLst>
                <a:ext uri="{FF2B5EF4-FFF2-40B4-BE49-F238E27FC236}">
                  <a16:creationId xmlns:a16="http://schemas.microsoft.com/office/drawing/2014/main" id="{F8E90255-B48E-E349-9917-459E26B5D836}"/>
                </a:ext>
              </a:extLst>
            </p:cNvPr>
            <p:cNvCxnSpPr>
              <a:cxnSpLocks/>
              <a:stCxn id="107" idx="3"/>
              <a:endCxn id="102" idx="2"/>
            </p:cNvCxnSpPr>
            <p:nvPr/>
          </p:nvCxnSpPr>
          <p:spPr>
            <a:xfrm flipV="1">
              <a:off x="3686288" y="2685754"/>
              <a:ext cx="654296" cy="2203430"/>
            </a:xfrm>
            <a:prstGeom prst="line">
              <a:avLst/>
            </a:prstGeom>
            <a:noFill/>
            <a:ln w="19050" cap="flat" cmpd="sng" algn="ctr">
              <a:solidFill>
                <a:srgbClr val="A5A5A5">
                  <a:lumMod val="75000"/>
                </a:srgbClr>
              </a:solidFill>
              <a:prstDash val="solid"/>
              <a:miter lim="800000"/>
            </a:ln>
            <a:effectLst/>
          </p:spPr>
        </p:cxnSp>
        <p:cxnSp>
          <p:nvCxnSpPr>
            <p:cNvPr id="117" name="Straight Connector 116">
              <a:extLst>
                <a:ext uri="{FF2B5EF4-FFF2-40B4-BE49-F238E27FC236}">
                  <a16:creationId xmlns:a16="http://schemas.microsoft.com/office/drawing/2014/main" id="{5D1DD051-F2C3-D249-A12A-B6DCDC75E2CD}"/>
                </a:ext>
              </a:extLst>
            </p:cNvPr>
            <p:cNvCxnSpPr>
              <a:cxnSpLocks/>
              <a:stCxn id="105" idx="3"/>
              <a:endCxn id="109" idx="2"/>
            </p:cNvCxnSpPr>
            <p:nvPr/>
          </p:nvCxnSpPr>
          <p:spPr>
            <a:xfrm>
              <a:off x="3673412" y="3413472"/>
              <a:ext cx="667171" cy="1014415"/>
            </a:xfrm>
            <a:prstGeom prst="line">
              <a:avLst/>
            </a:prstGeom>
            <a:noFill/>
            <a:ln w="19050" cap="flat" cmpd="sng" algn="ctr">
              <a:solidFill>
                <a:srgbClr val="A5A5A5">
                  <a:lumMod val="75000"/>
                </a:srgbClr>
              </a:solidFill>
              <a:prstDash val="solid"/>
              <a:miter lim="800000"/>
            </a:ln>
            <a:effectLst/>
          </p:spPr>
        </p:cxnSp>
        <p:cxnSp>
          <p:nvCxnSpPr>
            <p:cNvPr id="118" name="Straight Connector 117">
              <a:extLst>
                <a:ext uri="{FF2B5EF4-FFF2-40B4-BE49-F238E27FC236}">
                  <a16:creationId xmlns:a16="http://schemas.microsoft.com/office/drawing/2014/main" id="{CAAF9B87-D752-2F43-8EBE-F94BA9821C10}"/>
                </a:ext>
              </a:extLst>
            </p:cNvPr>
            <p:cNvCxnSpPr>
              <a:cxnSpLocks/>
              <a:stCxn id="102" idx="2"/>
              <a:endCxn id="105" idx="3"/>
            </p:cNvCxnSpPr>
            <p:nvPr/>
          </p:nvCxnSpPr>
          <p:spPr>
            <a:xfrm flipH="1">
              <a:off x="3673412" y="2685754"/>
              <a:ext cx="667172" cy="727718"/>
            </a:xfrm>
            <a:prstGeom prst="line">
              <a:avLst/>
            </a:prstGeom>
            <a:noFill/>
            <a:ln w="19050" cap="flat" cmpd="sng" algn="ctr">
              <a:solidFill>
                <a:srgbClr val="A5A5A5">
                  <a:lumMod val="75000"/>
                </a:srgbClr>
              </a:solidFill>
              <a:prstDash val="solid"/>
              <a:miter lim="800000"/>
            </a:ln>
            <a:effectLst/>
          </p:spPr>
        </p:cxnSp>
        <p:cxnSp>
          <p:nvCxnSpPr>
            <p:cNvPr id="119" name="Straight Connector 118">
              <a:extLst>
                <a:ext uri="{FF2B5EF4-FFF2-40B4-BE49-F238E27FC236}">
                  <a16:creationId xmlns:a16="http://schemas.microsoft.com/office/drawing/2014/main" id="{73C62AEE-53D5-8A4F-9029-A99206DF611E}"/>
                </a:ext>
              </a:extLst>
            </p:cNvPr>
            <p:cNvCxnSpPr>
              <a:cxnSpLocks/>
              <a:stCxn id="106" idx="3"/>
              <a:endCxn id="109" idx="2"/>
            </p:cNvCxnSpPr>
            <p:nvPr/>
          </p:nvCxnSpPr>
          <p:spPr>
            <a:xfrm>
              <a:off x="3686539" y="4156094"/>
              <a:ext cx="654044" cy="271793"/>
            </a:xfrm>
            <a:prstGeom prst="line">
              <a:avLst/>
            </a:prstGeom>
            <a:noFill/>
            <a:ln w="19050" cap="flat" cmpd="sng" algn="ctr">
              <a:solidFill>
                <a:srgbClr val="A5A5A5">
                  <a:lumMod val="75000"/>
                </a:srgbClr>
              </a:solidFill>
              <a:prstDash val="solid"/>
              <a:miter lim="800000"/>
            </a:ln>
            <a:effectLst/>
          </p:spPr>
        </p:cxnSp>
        <p:cxnSp>
          <p:nvCxnSpPr>
            <p:cNvPr id="120" name="Straight Connector 119">
              <a:extLst>
                <a:ext uri="{FF2B5EF4-FFF2-40B4-BE49-F238E27FC236}">
                  <a16:creationId xmlns:a16="http://schemas.microsoft.com/office/drawing/2014/main" id="{E054BFC8-7A34-404A-BAEF-B0F4391139B5}"/>
                </a:ext>
              </a:extLst>
            </p:cNvPr>
            <p:cNvCxnSpPr>
              <a:cxnSpLocks/>
              <a:stCxn id="104" idx="3"/>
              <a:endCxn id="108" idx="2"/>
            </p:cNvCxnSpPr>
            <p:nvPr/>
          </p:nvCxnSpPr>
          <p:spPr>
            <a:xfrm>
              <a:off x="3673413" y="2670850"/>
              <a:ext cx="667171" cy="1142468"/>
            </a:xfrm>
            <a:prstGeom prst="line">
              <a:avLst/>
            </a:prstGeom>
            <a:noFill/>
            <a:ln w="19050" cap="flat" cmpd="sng" algn="ctr">
              <a:solidFill>
                <a:srgbClr val="A5A5A5">
                  <a:lumMod val="75000"/>
                </a:srgbClr>
              </a:solidFill>
              <a:prstDash val="solid"/>
              <a:miter lim="800000"/>
            </a:ln>
            <a:effectLst/>
          </p:spPr>
        </p:cxnSp>
        <p:cxnSp>
          <p:nvCxnSpPr>
            <p:cNvPr id="121" name="Straight Connector 120">
              <a:extLst>
                <a:ext uri="{FF2B5EF4-FFF2-40B4-BE49-F238E27FC236}">
                  <a16:creationId xmlns:a16="http://schemas.microsoft.com/office/drawing/2014/main" id="{5FA55FF3-49B7-6949-A242-8379D7F450EF}"/>
                </a:ext>
              </a:extLst>
            </p:cNvPr>
            <p:cNvCxnSpPr>
              <a:cxnSpLocks/>
              <a:endCxn id="102" idx="2"/>
            </p:cNvCxnSpPr>
            <p:nvPr/>
          </p:nvCxnSpPr>
          <p:spPr>
            <a:xfrm>
              <a:off x="3686288" y="1796640"/>
              <a:ext cx="654296" cy="889114"/>
            </a:xfrm>
            <a:prstGeom prst="line">
              <a:avLst/>
            </a:prstGeom>
            <a:noFill/>
            <a:ln w="19050" cap="flat" cmpd="sng" algn="ctr">
              <a:solidFill>
                <a:srgbClr val="A5A5A5">
                  <a:lumMod val="75000"/>
                </a:srgbClr>
              </a:solidFill>
              <a:prstDash val="solid"/>
              <a:miter lim="800000"/>
            </a:ln>
            <a:effectLst/>
          </p:spPr>
        </p:cxnSp>
        <p:sp>
          <p:nvSpPr>
            <p:cNvPr id="122" name="Rectangle 121">
              <a:extLst>
                <a:ext uri="{FF2B5EF4-FFF2-40B4-BE49-F238E27FC236}">
                  <a16:creationId xmlns:a16="http://schemas.microsoft.com/office/drawing/2014/main" id="{35A43148-4FB3-E642-A287-E5A67CF711FE}"/>
                </a:ext>
              </a:extLst>
            </p:cNvPr>
            <p:cNvSpPr/>
            <p:nvPr/>
          </p:nvSpPr>
          <p:spPr>
            <a:xfrm>
              <a:off x="3052118" y="489490"/>
              <a:ext cx="1890584" cy="4822723"/>
            </a:xfrm>
            <a:prstGeom prst="rect">
              <a:avLst/>
            </a:prstGeom>
            <a:noFill/>
            <a:ln w="19050" cap="flat" cmpd="sng" algn="ctr">
              <a:solidFill>
                <a:sysClr val="windowText" lastClr="000000"/>
              </a:solidFill>
              <a:prstDash val="sys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等线" panose="020F0502020204030204"/>
                <a:ea typeface="+mn-ea"/>
                <a:cs typeface="+mn-cs"/>
              </a:endParaRPr>
            </a:p>
          </p:txBody>
        </p:sp>
        <p:sp>
          <p:nvSpPr>
            <p:cNvPr id="123" name="TextBox 122">
              <a:extLst>
                <a:ext uri="{FF2B5EF4-FFF2-40B4-BE49-F238E27FC236}">
                  <a16:creationId xmlns:a16="http://schemas.microsoft.com/office/drawing/2014/main" id="{41D5F141-C05C-4F4B-83B2-DBF67F7454B1}"/>
                </a:ext>
              </a:extLst>
            </p:cNvPr>
            <p:cNvSpPr txBox="1"/>
            <p:nvPr/>
          </p:nvSpPr>
          <p:spPr>
            <a:xfrm>
              <a:off x="3108384" y="489490"/>
              <a:ext cx="1778051"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black"/>
                  </a:solidFill>
                  <a:effectLst/>
                  <a:uLnTx/>
                  <a:uFillTx/>
                  <a:latin typeface="等线" panose="020F0502020204030204"/>
                </a:rPr>
                <a:t>Auxiliary Domain</a:t>
              </a:r>
            </a:p>
          </p:txBody>
        </p:sp>
        <p:cxnSp>
          <p:nvCxnSpPr>
            <p:cNvPr id="124" name="Straight Arrow Connector 123">
              <a:extLst>
                <a:ext uri="{FF2B5EF4-FFF2-40B4-BE49-F238E27FC236}">
                  <a16:creationId xmlns:a16="http://schemas.microsoft.com/office/drawing/2014/main" id="{4A28ED83-2DD9-BA46-ADE8-633E199FA1AD}"/>
                </a:ext>
              </a:extLst>
            </p:cNvPr>
            <p:cNvCxnSpPr>
              <a:cxnSpLocks/>
            </p:cNvCxnSpPr>
            <p:nvPr/>
          </p:nvCxnSpPr>
          <p:spPr>
            <a:xfrm>
              <a:off x="3471376" y="1199096"/>
              <a:ext cx="0" cy="286798"/>
            </a:xfrm>
            <a:prstGeom prst="straightConnector1">
              <a:avLst/>
            </a:prstGeom>
            <a:noFill/>
            <a:ln w="12700" cap="flat" cmpd="sng" algn="ctr">
              <a:solidFill>
                <a:sysClr val="windowText" lastClr="000000"/>
              </a:solidFill>
              <a:prstDash val="solid"/>
              <a:miter lim="800000"/>
              <a:tailEnd type="triangle"/>
            </a:ln>
            <a:effectLst/>
          </p:spPr>
        </p:cxnSp>
        <p:cxnSp>
          <p:nvCxnSpPr>
            <p:cNvPr id="125" name="Straight Arrow Connector 124">
              <a:extLst>
                <a:ext uri="{FF2B5EF4-FFF2-40B4-BE49-F238E27FC236}">
                  <a16:creationId xmlns:a16="http://schemas.microsoft.com/office/drawing/2014/main" id="{105D5195-127D-C64D-BF2B-BB6DC73BB94C}"/>
                </a:ext>
              </a:extLst>
            </p:cNvPr>
            <p:cNvCxnSpPr>
              <a:cxnSpLocks/>
            </p:cNvCxnSpPr>
            <p:nvPr/>
          </p:nvCxnSpPr>
          <p:spPr>
            <a:xfrm>
              <a:off x="4033903" y="1461180"/>
              <a:ext cx="0" cy="286798"/>
            </a:xfrm>
            <a:prstGeom prst="straightConnector1">
              <a:avLst/>
            </a:prstGeom>
            <a:noFill/>
            <a:ln w="12700" cap="flat" cmpd="sng" algn="ctr">
              <a:solidFill>
                <a:sysClr val="windowText" lastClr="000000"/>
              </a:solidFill>
              <a:prstDash val="solid"/>
              <a:miter lim="800000"/>
              <a:tailEnd type="triangle"/>
            </a:ln>
            <a:effectLst/>
          </p:spPr>
        </p:cxnSp>
        <p:cxnSp>
          <p:nvCxnSpPr>
            <p:cNvPr id="126" name="Straight Arrow Connector 125">
              <a:extLst>
                <a:ext uri="{FF2B5EF4-FFF2-40B4-BE49-F238E27FC236}">
                  <a16:creationId xmlns:a16="http://schemas.microsoft.com/office/drawing/2014/main" id="{BA05BD6D-5C58-7E47-BA03-138D42C95057}"/>
                </a:ext>
              </a:extLst>
            </p:cNvPr>
            <p:cNvCxnSpPr>
              <a:cxnSpLocks/>
            </p:cNvCxnSpPr>
            <p:nvPr/>
          </p:nvCxnSpPr>
          <p:spPr>
            <a:xfrm>
              <a:off x="4542193" y="1199096"/>
              <a:ext cx="0" cy="286798"/>
            </a:xfrm>
            <a:prstGeom prst="straightConnector1">
              <a:avLst/>
            </a:prstGeom>
            <a:noFill/>
            <a:ln w="12700" cap="flat" cmpd="sng" algn="ctr">
              <a:solidFill>
                <a:sysClr val="windowText" lastClr="000000"/>
              </a:solidFill>
              <a:prstDash val="solid"/>
              <a:miter lim="800000"/>
              <a:tailEnd type="triangle"/>
            </a:ln>
            <a:effectLst/>
          </p:spPr>
        </p:cxnSp>
        <p:sp>
          <p:nvSpPr>
            <p:cNvPr id="127" name="Rectangle 126">
              <a:extLst>
                <a:ext uri="{FF2B5EF4-FFF2-40B4-BE49-F238E27FC236}">
                  <a16:creationId xmlns:a16="http://schemas.microsoft.com/office/drawing/2014/main" id="{E24F7C46-2CB1-004A-92B4-75D9E23AA22B}"/>
                </a:ext>
              </a:extLst>
            </p:cNvPr>
            <p:cNvSpPr/>
            <p:nvPr/>
          </p:nvSpPr>
          <p:spPr>
            <a:xfrm>
              <a:off x="3132122" y="972365"/>
              <a:ext cx="598241" cy="3231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500" b="1" i="1" u="none" strike="noStrike" kern="0" cap="none" spc="0" normalizeH="0" baseline="0" noProof="0" dirty="0">
                  <a:ln>
                    <a:noFill/>
                  </a:ln>
                  <a:solidFill>
                    <a:prstClr val="black"/>
                  </a:solidFill>
                  <a:effectLst/>
                  <a:uLnTx/>
                  <a:uFillTx/>
                  <a:cs typeface="Calibri" panose="020F0502020204030204" pitchFamily="34" charset="0"/>
                </a:rPr>
                <a:t>users</a:t>
              </a:r>
              <a:endParaRPr kumimoji="0" lang="en-US" sz="1500" b="0" i="1" u="none" strike="noStrike" kern="0" cap="none" spc="0" normalizeH="0" baseline="0" noProof="0" dirty="0">
                <a:ln>
                  <a:noFill/>
                </a:ln>
                <a:solidFill>
                  <a:prstClr val="black"/>
                </a:solidFill>
                <a:effectLst/>
                <a:uLnTx/>
                <a:uFillTx/>
                <a:cs typeface="Calibri" panose="020F0502020204030204" pitchFamily="34" charset="0"/>
              </a:endParaRPr>
            </a:p>
          </p:txBody>
        </p:sp>
        <p:sp>
          <p:nvSpPr>
            <p:cNvPr id="128" name="Rectangle 127">
              <a:extLst>
                <a:ext uri="{FF2B5EF4-FFF2-40B4-BE49-F238E27FC236}">
                  <a16:creationId xmlns:a16="http://schemas.microsoft.com/office/drawing/2014/main" id="{6D84F988-4538-F04E-990A-B215DD1FBF54}"/>
                </a:ext>
              </a:extLst>
            </p:cNvPr>
            <p:cNvSpPr/>
            <p:nvPr/>
          </p:nvSpPr>
          <p:spPr>
            <a:xfrm>
              <a:off x="4244240" y="976342"/>
              <a:ext cx="620619" cy="3231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500" b="1" i="1" u="none" strike="noStrike" kern="0" cap="none" spc="0" normalizeH="0" baseline="0" noProof="0" dirty="0">
                  <a:ln>
                    <a:noFill/>
                  </a:ln>
                  <a:solidFill>
                    <a:prstClr val="black"/>
                  </a:solidFill>
                  <a:effectLst/>
                  <a:uLnTx/>
                  <a:uFillTx/>
                  <a:cs typeface="Calibri" panose="020F0502020204030204" pitchFamily="34" charset="0"/>
                </a:rPr>
                <a:t>items</a:t>
              </a:r>
              <a:endParaRPr kumimoji="0" lang="en-US" sz="1500" b="0" i="1" u="none" strike="noStrike" kern="0" cap="none" spc="0" normalizeH="0" baseline="0" noProof="0" dirty="0">
                <a:ln>
                  <a:noFill/>
                </a:ln>
                <a:solidFill>
                  <a:prstClr val="black"/>
                </a:solidFill>
                <a:effectLst/>
                <a:uLnTx/>
                <a:uFillTx/>
                <a:cs typeface="Calibri" panose="020F0502020204030204" pitchFamily="34" charset="0"/>
              </a:endParaRPr>
            </a:p>
          </p:txBody>
        </p:sp>
        <p:sp>
          <p:nvSpPr>
            <p:cNvPr id="129" name="Rectangle 128">
              <a:extLst>
                <a:ext uri="{FF2B5EF4-FFF2-40B4-BE49-F238E27FC236}">
                  <a16:creationId xmlns:a16="http://schemas.microsoft.com/office/drawing/2014/main" id="{EBD64BF0-1887-904E-B791-E64EDEED9AA9}"/>
                </a:ext>
              </a:extLst>
            </p:cNvPr>
            <p:cNvSpPr/>
            <p:nvPr/>
          </p:nvSpPr>
          <p:spPr>
            <a:xfrm>
              <a:off x="3456642" y="1188337"/>
              <a:ext cx="1257396" cy="3231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500" b="1" i="1" u="none" strike="noStrike" kern="0" cap="none" spc="0" normalizeH="0" baseline="0" noProof="0" dirty="0">
                  <a:ln>
                    <a:noFill/>
                  </a:ln>
                  <a:solidFill>
                    <a:prstClr val="black"/>
                  </a:solidFill>
                  <a:effectLst/>
                  <a:uLnTx/>
                  <a:uFillTx/>
                  <a:cs typeface="Calibri" panose="020F0502020204030204" pitchFamily="34" charset="0"/>
                </a:rPr>
                <a:t>interactions</a:t>
              </a:r>
              <a:endParaRPr kumimoji="0" lang="en-US" sz="1500" b="0" i="1" u="none" strike="noStrike" kern="0" cap="none" spc="0" normalizeH="0" baseline="0" noProof="0" dirty="0">
                <a:ln>
                  <a:noFill/>
                </a:ln>
                <a:solidFill>
                  <a:prstClr val="black"/>
                </a:solidFill>
                <a:effectLst/>
                <a:uLnTx/>
                <a:uFillTx/>
                <a:cs typeface="Calibri" panose="020F0502020204030204" pitchFamily="34" charset="0"/>
              </a:endParaRPr>
            </a:p>
          </p:txBody>
        </p:sp>
      </p:grpSp>
      <p:grpSp>
        <p:nvGrpSpPr>
          <p:cNvPr id="4" name="Group 3">
            <a:extLst>
              <a:ext uri="{FF2B5EF4-FFF2-40B4-BE49-F238E27FC236}">
                <a16:creationId xmlns:a16="http://schemas.microsoft.com/office/drawing/2014/main" id="{1C06EAC8-0B53-1F4C-8C30-CAEE2F722D68}"/>
              </a:ext>
            </a:extLst>
          </p:cNvPr>
          <p:cNvGrpSpPr/>
          <p:nvPr/>
        </p:nvGrpSpPr>
        <p:grpSpPr>
          <a:xfrm>
            <a:off x="5504865" y="1599757"/>
            <a:ext cx="1890584" cy="4822723"/>
            <a:chOff x="4201892" y="1533628"/>
            <a:chExt cx="1890584" cy="4822723"/>
          </a:xfrm>
        </p:grpSpPr>
        <p:sp>
          <p:nvSpPr>
            <p:cNvPr id="130" name="Rectangle 129">
              <a:extLst>
                <a:ext uri="{FF2B5EF4-FFF2-40B4-BE49-F238E27FC236}">
                  <a16:creationId xmlns:a16="http://schemas.microsoft.com/office/drawing/2014/main" id="{90C7F7CD-BCCC-3E40-AE20-C7575545FE45}"/>
                </a:ext>
              </a:extLst>
            </p:cNvPr>
            <p:cNvSpPr/>
            <p:nvPr/>
          </p:nvSpPr>
          <p:spPr>
            <a:xfrm>
              <a:off x="4201892" y="1533628"/>
              <a:ext cx="1890584" cy="4822723"/>
            </a:xfrm>
            <a:prstGeom prst="rect">
              <a:avLst/>
            </a:prstGeom>
            <a:noFill/>
            <a:ln w="19050" cap="flat" cmpd="sng" algn="ctr">
              <a:solidFill>
                <a:sysClr val="windowText" lastClr="000000"/>
              </a:solidFill>
              <a:prstDash val="sys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等线" panose="020F0502020204030204"/>
                <a:ea typeface="+mn-ea"/>
                <a:cs typeface="+mn-cs"/>
              </a:endParaRPr>
            </a:p>
          </p:txBody>
        </p:sp>
        <p:sp>
          <p:nvSpPr>
            <p:cNvPr id="131" name="TextBox 130">
              <a:extLst>
                <a:ext uri="{FF2B5EF4-FFF2-40B4-BE49-F238E27FC236}">
                  <a16:creationId xmlns:a16="http://schemas.microsoft.com/office/drawing/2014/main" id="{2938A113-6393-0448-A20C-0AF70D3FB905}"/>
                </a:ext>
              </a:extLst>
            </p:cNvPr>
            <p:cNvSpPr txBox="1"/>
            <p:nvPr/>
          </p:nvSpPr>
          <p:spPr>
            <a:xfrm>
              <a:off x="4368449" y="1544737"/>
              <a:ext cx="1574470" cy="338554"/>
            </a:xfrm>
            <a:prstGeom prst="rect">
              <a:avLst/>
            </a:prstGeom>
            <a:noFill/>
          </p:spPr>
          <p:txBody>
            <a:bodyPr wrap="none" rtlCol="0">
              <a:spAutoFit/>
            </a:bodyPr>
            <a:lstStyle/>
            <a:p>
              <a:r>
                <a:rPr lang="en-US" sz="1600" b="1" dirty="0">
                  <a:solidFill>
                    <a:prstClr val="black"/>
                  </a:solidFill>
                  <a:latin typeface="等线" panose="020F0502020204030204"/>
                </a:rPr>
                <a:t>Target Domain</a:t>
              </a:r>
            </a:p>
          </p:txBody>
        </p:sp>
        <p:cxnSp>
          <p:nvCxnSpPr>
            <p:cNvPr id="132" name="Straight Arrow Connector 131">
              <a:extLst>
                <a:ext uri="{FF2B5EF4-FFF2-40B4-BE49-F238E27FC236}">
                  <a16:creationId xmlns:a16="http://schemas.microsoft.com/office/drawing/2014/main" id="{D8F5255C-AA9E-104F-9C52-E02DE65825F1}"/>
                </a:ext>
              </a:extLst>
            </p:cNvPr>
            <p:cNvCxnSpPr>
              <a:cxnSpLocks/>
            </p:cNvCxnSpPr>
            <p:nvPr/>
          </p:nvCxnSpPr>
          <p:spPr>
            <a:xfrm>
              <a:off x="4621150" y="2243234"/>
              <a:ext cx="0" cy="286798"/>
            </a:xfrm>
            <a:prstGeom prst="straightConnector1">
              <a:avLst/>
            </a:prstGeom>
            <a:noFill/>
            <a:ln w="12700" cap="flat" cmpd="sng" algn="ctr">
              <a:solidFill>
                <a:sysClr val="windowText" lastClr="000000"/>
              </a:solidFill>
              <a:prstDash val="solid"/>
              <a:miter lim="800000"/>
              <a:tailEnd type="triangle"/>
            </a:ln>
            <a:effectLst/>
          </p:spPr>
        </p:cxnSp>
        <p:cxnSp>
          <p:nvCxnSpPr>
            <p:cNvPr id="133" name="Straight Arrow Connector 132">
              <a:extLst>
                <a:ext uri="{FF2B5EF4-FFF2-40B4-BE49-F238E27FC236}">
                  <a16:creationId xmlns:a16="http://schemas.microsoft.com/office/drawing/2014/main" id="{BDADD434-7050-4442-A857-19DCA5EBC42C}"/>
                </a:ext>
              </a:extLst>
            </p:cNvPr>
            <p:cNvCxnSpPr>
              <a:cxnSpLocks/>
            </p:cNvCxnSpPr>
            <p:nvPr/>
          </p:nvCxnSpPr>
          <p:spPr>
            <a:xfrm>
              <a:off x="5183677" y="2505318"/>
              <a:ext cx="0" cy="286798"/>
            </a:xfrm>
            <a:prstGeom prst="straightConnector1">
              <a:avLst/>
            </a:prstGeom>
            <a:noFill/>
            <a:ln w="12700" cap="flat" cmpd="sng" algn="ctr">
              <a:solidFill>
                <a:sysClr val="windowText" lastClr="000000"/>
              </a:solidFill>
              <a:prstDash val="solid"/>
              <a:miter lim="800000"/>
              <a:tailEnd type="triangle"/>
            </a:ln>
            <a:effectLst/>
          </p:spPr>
        </p:cxnSp>
        <p:cxnSp>
          <p:nvCxnSpPr>
            <p:cNvPr id="134" name="Straight Arrow Connector 133">
              <a:extLst>
                <a:ext uri="{FF2B5EF4-FFF2-40B4-BE49-F238E27FC236}">
                  <a16:creationId xmlns:a16="http://schemas.microsoft.com/office/drawing/2014/main" id="{B2E412CC-A365-9740-AE80-6189473BEF0D}"/>
                </a:ext>
              </a:extLst>
            </p:cNvPr>
            <p:cNvCxnSpPr>
              <a:cxnSpLocks/>
            </p:cNvCxnSpPr>
            <p:nvPr/>
          </p:nvCxnSpPr>
          <p:spPr>
            <a:xfrm>
              <a:off x="5691967" y="2243234"/>
              <a:ext cx="0" cy="286798"/>
            </a:xfrm>
            <a:prstGeom prst="straightConnector1">
              <a:avLst/>
            </a:prstGeom>
            <a:noFill/>
            <a:ln w="12700" cap="flat" cmpd="sng" algn="ctr">
              <a:solidFill>
                <a:sysClr val="windowText" lastClr="000000"/>
              </a:solidFill>
              <a:prstDash val="solid"/>
              <a:miter lim="800000"/>
              <a:tailEnd type="triangle"/>
            </a:ln>
            <a:effectLst/>
          </p:spPr>
        </p:cxnSp>
        <p:sp>
          <p:nvSpPr>
            <p:cNvPr id="135" name="Rectangle 134">
              <a:extLst>
                <a:ext uri="{FF2B5EF4-FFF2-40B4-BE49-F238E27FC236}">
                  <a16:creationId xmlns:a16="http://schemas.microsoft.com/office/drawing/2014/main" id="{1C74DFE1-6471-864C-9178-3F3A422E5991}"/>
                </a:ext>
              </a:extLst>
            </p:cNvPr>
            <p:cNvSpPr/>
            <p:nvPr/>
          </p:nvSpPr>
          <p:spPr>
            <a:xfrm>
              <a:off x="4281896" y="2016503"/>
              <a:ext cx="620619" cy="323165"/>
            </a:xfrm>
            <a:prstGeom prst="rect">
              <a:avLst/>
            </a:prstGeom>
          </p:spPr>
          <p:txBody>
            <a:bodyPr wrap="none">
              <a:spAutoFit/>
            </a:bodyPr>
            <a:lstStyle/>
            <a:p>
              <a:r>
                <a:rPr lang="en-US" sz="1500" b="1" i="1" dirty="0">
                  <a:solidFill>
                    <a:prstClr val="black"/>
                  </a:solidFill>
                  <a:cs typeface="Calibri" panose="020F0502020204030204" pitchFamily="34" charset="0"/>
                </a:rPr>
                <a:t>items</a:t>
              </a:r>
              <a:endParaRPr lang="en-US" sz="1500" i="1" dirty="0">
                <a:solidFill>
                  <a:prstClr val="black"/>
                </a:solidFill>
                <a:cs typeface="Calibri" panose="020F0502020204030204" pitchFamily="34" charset="0"/>
              </a:endParaRPr>
            </a:p>
          </p:txBody>
        </p:sp>
        <p:sp>
          <p:nvSpPr>
            <p:cNvPr id="136" name="Rectangle 135">
              <a:extLst>
                <a:ext uri="{FF2B5EF4-FFF2-40B4-BE49-F238E27FC236}">
                  <a16:creationId xmlns:a16="http://schemas.microsoft.com/office/drawing/2014/main" id="{04374017-531C-A044-A61C-55939A2B2ADC}"/>
                </a:ext>
              </a:extLst>
            </p:cNvPr>
            <p:cNvSpPr/>
            <p:nvPr/>
          </p:nvSpPr>
          <p:spPr>
            <a:xfrm>
              <a:off x="5394014" y="2008605"/>
              <a:ext cx="598241" cy="323165"/>
            </a:xfrm>
            <a:prstGeom prst="rect">
              <a:avLst/>
            </a:prstGeom>
          </p:spPr>
          <p:txBody>
            <a:bodyPr wrap="none">
              <a:spAutoFit/>
            </a:bodyPr>
            <a:lstStyle/>
            <a:p>
              <a:r>
                <a:rPr lang="en-US" sz="1500" b="1" i="1" dirty="0">
                  <a:solidFill>
                    <a:prstClr val="black"/>
                  </a:solidFill>
                  <a:cs typeface="Calibri" panose="020F0502020204030204" pitchFamily="34" charset="0"/>
                </a:rPr>
                <a:t>users</a:t>
              </a:r>
              <a:endParaRPr lang="en-US" sz="1500" i="1" dirty="0">
                <a:solidFill>
                  <a:prstClr val="black"/>
                </a:solidFill>
                <a:cs typeface="Calibri" panose="020F0502020204030204" pitchFamily="34" charset="0"/>
              </a:endParaRPr>
            </a:p>
          </p:txBody>
        </p:sp>
        <p:sp>
          <p:nvSpPr>
            <p:cNvPr id="137" name="Rectangle 136">
              <a:extLst>
                <a:ext uri="{FF2B5EF4-FFF2-40B4-BE49-F238E27FC236}">
                  <a16:creationId xmlns:a16="http://schemas.microsoft.com/office/drawing/2014/main" id="{9F14A9CB-75D5-9E42-958F-39BDCC6FC248}"/>
                </a:ext>
              </a:extLst>
            </p:cNvPr>
            <p:cNvSpPr/>
            <p:nvPr/>
          </p:nvSpPr>
          <p:spPr>
            <a:xfrm>
              <a:off x="4606416" y="2232475"/>
              <a:ext cx="1257396" cy="323165"/>
            </a:xfrm>
            <a:prstGeom prst="rect">
              <a:avLst/>
            </a:prstGeom>
          </p:spPr>
          <p:txBody>
            <a:bodyPr wrap="square">
              <a:spAutoFit/>
            </a:bodyPr>
            <a:lstStyle/>
            <a:p>
              <a:r>
                <a:rPr lang="en-US" sz="1500" b="1" i="1" dirty="0">
                  <a:solidFill>
                    <a:prstClr val="black"/>
                  </a:solidFill>
                  <a:cs typeface="Calibri" panose="020F0502020204030204" pitchFamily="34" charset="0"/>
                </a:rPr>
                <a:t>interactions</a:t>
              </a:r>
              <a:endParaRPr lang="en-US" sz="1500" i="1" dirty="0">
                <a:solidFill>
                  <a:prstClr val="black"/>
                </a:solidFill>
                <a:cs typeface="Calibri" panose="020F0502020204030204" pitchFamily="34" charset="0"/>
              </a:endParaRPr>
            </a:p>
          </p:txBody>
        </p:sp>
        <p:cxnSp>
          <p:nvCxnSpPr>
            <p:cNvPr id="138" name="Straight Connector 137">
              <a:extLst>
                <a:ext uri="{FF2B5EF4-FFF2-40B4-BE49-F238E27FC236}">
                  <a16:creationId xmlns:a16="http://schemas.microsoft.com/office/drawing/2014/main" id="{7CACA2B1-5809-CE41-88DD-BAE578FDBD71}"/>
                </a:ext>
              </a:extLst>
            </p:cNvPr>
            <p:cNvCxnSpPr>
              <a:cxnSpLocks/>
              <a:stCxn id="139" idx="6"/>
              <a:endCxn id="145" idx="1"/>
            </p:cNvCxnSpPr>
            <p:nvPr/>
          </p:nvCxnSpPr>
          <p:spPr>
            <a:xfrm>
              <a:off x="4815246" y="3119398"/>
              <a:ext cx="686939" cy="313977"/>
            </a:xfrm>
            <a:prstGeom prst="line">
              <a:avLst/>
            </a:prstGeom>
            <a:noFill/>
            <a:ln w="19050" cap="flat" cmpd="sng" algn="ctr">
              <a:solidFill>
                <a:srgbClr val="A5A5A5">
                  <a:lumMod val="75000"/>
                </a:srgbClr>
              </a:solidFill>
              <a:prstDash val="solid"/>
              <a:miter lim="800000"/>
            </a:ln>
            <a:effectLst/>
          </p:spPr>
        </p:cxnSp>
        <p:sp>
          <p:nvSpPr>
            <p:cNvPr id="139" name="椭圆 5">
              <a:extLst>
                <a:ext uri="{FF2B5EF4-FFF2-40B4-BE49-F238E27FC236}">
                  <a16:creationId xmlns:a16="http://schemas.microsoft.com/office/drawing/2014/main" id="{0C4FFD1A-453F-114F-B254-3146E7BCE6E9}"/>
                </a:ext>
              </a:extLst>
            </p:cNvPr>
            <p:cNvSpPr/>
            <p:nvPr/>
          </p:nvSpPr>
          <p:spPr>
            <a:xfrm>
              <a:off x="4427057" y="2920990"/>
              <a:ext cx="388189" cy="396816"/>
            </a:xfrm>
            <a:prstGeom prst="ellipse">
              <a:avLst/>
            </a:prstGeom>
            <a:solidFill>
              <a:srgbClr val="5B9BD5">
                <a:lumMod val="60000"/>
                <a:lumOff val="40000"/>
              </a:srgbClr>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40" name="椭圆 5">
              <a:extLst>
                <a:ext uri="{FF2B5EF4-FFF2-40B4-BE49-F238E27FC236}">
                  <a16:creationId xmlns:a16="http://schemas.microsoft.com/office/drawing/2014/main" id="{2C36A8C8-03FC-FF45-ADAC-873B67F59A71}"/>
                </a:ext>
              </a:extLst>
            </p:cNvPr>
            <p:cNvSpPr/>
            <p:nvPr/>
          </p:nvSpPr>
          <p:spPr>
            <a:xfrm>
              <a:off x="4427057" y="3502950"/>
              <a:ext cx="388189" cy="396816"/>
            </a:xfrm>
            <a:prstGeom prst="ellipse">
              <a:avLst/>
            </a:prstGeom>
            <a:solidFill>
              <a:srgbClr val="5B9BD5">
                <a:lumMod val="60000"/>
                <a:lumOff val="40000"/>
              </a:srgbClr>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41" name="椭圆 5">
              <a:extLst>
                <a:ext uri="{FF2B5EF4-FFF2-40B4-BE49-F238E27FC236}">
                  <a16:creationId xmlns:a16="http://schemas.microsoft.com/office/drawing/2014/main" id="{B6E72C90-A13E-7F47-AD2F-3314B2F8614E}"/>
                </a:ext>
              </a:extLst>
            </p:cNvPr>
            <p:cNvSpPr/>
            <p:nvPr/>
          </p:nvSpPr>
          <p:spPr>
            <a:xfrm>
              <a:off x="4427057" y="4642389"/>
              <a:ext cx="388189" cy="396816"/>
            </a:xfrm>
            <a:prstGeom prst="ellipse">
              <a:avLst/>
            </a:prstGeom>
            <a:solidFill>
              <a:srgbClr val="5B9BD5">
                <a:lumMod val="60000"/>
                <a:lumOff val="40000"/>
              </a:srgbClr>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42" name="椭圆 5">
              <a:extLst>
                <a:ext uri="{FF2B5EF4-FFF2-40B4-BE49-F238E27FC236}">
                  <a16:creationId xmlns:a16="http://schemas.microsoft.com/office/drawing/2014/main" id="{F171B748-252A-9F43-B344-2316B5385703}"/>
                </a:ext>
              </a:extLst>
            </p:cNvPr>
            <p:cNvSpPr/>
            <p:nvPr/>
          </p:nvSpPr>
          <p:spPr>
            <a:xfrm>
              <a:off x="4427056" y="5256960"/>
              <a:ext cx="388189" cy="396816"/>
            </a:xfrm>
            <a:prstGeom prst="ellipse">
              <a:avLst/>
            </a:prstGeom>
            <a:solidFill>
              <a:srgbClr val="5B9BD5">
                <a:lumMod val="60000"/>
                <a:lumOff val="40000"/>
              </a:srgbClr>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43" name="椭圆 5">
              <a:extLst>
                <a:ext uri="{FF2B5EF4-FFF2-40B4-BE49-F238E27FC236}">
                  <a16:creationId xmlns:a16="http://schemas.microsoft.com/office/drawing/2014/main" id="{F39D5CF4-41EE-724A-B009-CEB1EEE61B14}"/>
                </a:ext>
              </a:extLst>
            </p:cNvPr>
            <p:cNvSpPr/>
            <p:nvPr/>
          </p:nvSpPr>
          <p:spPr>
            <a:xfrm>
              <a:off x="4427055" y="4072669"/>
              <a:ext cx="388189" cy="396816"/>
            </a:xfrm>
            <a:prstGeom prst="ellipse">
              <a:avLst/>
            </a:prstGeom>
            <a:solidFill>
              <a:srgbClr val="FFC000">
                <a:lumMod val="60000"/>
                <a:lumOff val="40000"/>
              </a:srgbClr>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44" name="椭圆 5">
              <a:extLst>
                <a:ext uri="{FF2B5EF4-FFF2-40B4-BE49-F238E27FC236}">
                  <a16:creationId xmlns:a16="http://schemas.microsoft.com/office/drawing/2014/main" id="{7C3654A6-B562-9442-9D45-EA84EF0F383E}"/>
                </a:ext>
              </a:extLst>
            </p:cNvPr>
            <p:cNvSpPr/>
            <p:nvPr/>
          </p:nvSpPr>
          <p:spPr>
            <a:xfrm>
              <a:off x="4427055" y="5849964"/>
              <a:ext cx="388189" cy="396816"/>
            </a:xfrm>
            <a:prstGeom prst="ellipse">
              <a:avLst/>
            </a:prstGeom>
            <a:solidFill>
              <a:srgbClr val="FFC000">
                <a:lumMod val="60000"/>
                <a:lumOff val="40000"/>
              </a:srgbClr>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45" name="矩形 8">
              <a:extLst>
                <a:ext uri="{FF2B5EF4-FFF2-40B4-BE49-F238E27FC236}">
                  <a16:creationId xmlns:a16="http://schemas.microsoft.com/office/drawing/2014/main" id="{E76B38B1-25D6-D144-9C29-AC5DC84DD464}"/>
                </a:ext>
              </a:extLst>
            </p:cNvPr>
            <p:cNvSpPr/>
            <p:nvPr/>
          </p:nvSpPr>
          <p:spPr>
            <a:xfrm>
              <a:off x="5502185" y="3243593"/>
              <a:ext cx="379563" cy="379563"/>
            </a:xfrm>
            <a:prstGeom prst="rect">
              <a:avLst/>
            </a:prstGeom>
            <a:solidFill>
              <a:srgbClr val="ED7D31">
                <a:lumMod val="50000"/>
              </a:srgbClr>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46" name="矩形 8">
              <a:extLst>
                <a:ext uri="{FF2B5EF4-FFF2-40B4-BE49-F238E27FC236}">
                  <a16:creationId xmlns:a16="http://schemas.microsoft.com/office/drawing/2014/main" id="{D390FFAE-156D-694D-B5D5-60668A9F93A8}"/>
                </a:ext>
              </a:extLst>
            </p:cNvPr>
            <p:cNvSpPr/>
            <p:nvPr/>
          </p:nvSpPr>
          <p:spPr>
            <a:xfrm>
              <a:off x="5496124" y="4202295"/>
              <a:ext cx="379563" cy="379563"/>
            </a:xfrm>
            <a:prstGeom prst="rect">
              <a:avLst/>
            </a:prstGeom>
            <a:solidFill>
              <a:srgbClr val="ED7D31">
                <a:lumMod val="50000"/>
              </a:srgbClr>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47" name="矩形 8">
              <a:extLst>
                <a:ext uri="{FF2B5EF4-FFF2-40B4-BE49-F238E27FC236}">
                  <a16:creationId xmlns:a16="http://schemas.microsoft.com/office/drawing/2014/main" id="{592EA168-2CDC-8246-89C6-31189DAFBE6E}"/>
                </a:ext>
              </a:extLst>
            </p:cNvPr>
            <p:cNvSpPr/>
            <p:nvPr/>
          </p:nvSpPr>
          <p:spPr>
            <a:xfrm>
              <a:off x="5484249" y="5212621"/>
              <a:ext cx="379563" cy="379563"/>
            </a:xfrm>
            <a:prstGeom prst="rect">
              <a:avLst/>
            </a:prstGeom>
            <a:solidFill>
              <a:srgbClr val="ED7D31">
                <a:lumMod val="50000"/>
              </a:srgbClr>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cxnSp>
          <p:nvCxnSpPr>
            <p:cNvPr id="148" name="Straight Connector 147">
              <a:extLst>
                <a:ext uri="{FF2B5EF4-FFF2-40B4-BE49-F238E27FC236}">
                  <a16:creationId xmlns:a16="http://schemas.microsoft.com/office/drawing/2014/main" id="{4675B5EF-AFF7-6F4E-8208-9D07FFE8A821}"/>
                </a:ext>
              </a:extLst>
            </p:cNvPr>
            <p:cNvCxnSpPr>
              <a:cxnSpLocks/>
              <a:stCxn id="140" idx="6"/>
              <a:endCxn id="146" idx="1"/>
            </p:cNvCxnSpPr>
            <p:nvPr/>
          </p:nvCxnSpPr>
          <p:spPr>
            <a:xfrm>
              <a:off x="4815246" y="3701358"/>
              <a:ext cx="680878" cy="690719"/>
            </a:xfrm>
            <a:prstGeom prst="line">
              <a:avLst/>
            </a:prstGeom>
            <a:noFill/>
            <a:ln w="19050" cap="flat" cmpd="sng" algn="ctr">
              <a:solidFill>
                <a:srgbClr val="A5A5A5">
                  <a:lumMod val="75000"/>
                </a:srgbClr>
              </a:solidFill>
              <a:prstDash val="solid"/>
              <a:miter lim="800000"/>
            </a:ln>
            <a:effectLst/>
          </p:spPr>
        </p:cxnSp>
        <p:cxnSp>
          <p:nvCxnSpPr>
            <p:cNvPr id="149" name="Straight Connector 148">
              <a:extLst>
                <a:ext uri="{FF2B5EF4-FFF2-40B4-BE49-F238E27FC236}">
                  <a16:creationId xmlns:a16="http://schemas.microsoft.com/office/drawing/2014/main" id="{CA2162C0-CD22-F142-9786-0F94039B58C2}"/>
                </a:ext>
              </a:extLst>
            </p:cNvPr>
            <p:cNvCxnSpPr>
              <a:cxnSpLocks/>
              <a:stCxn id="143" idx="6"/>
              <a:endCxn id="145" idx="1"/>
            </p:cNvCxnSpPr>
            <p:nvPr/>
          </p:nvCxnSpPr>
          <p:spPr>
            <a:xfrm flipV="1">
              <a:off x="4815244" y="3433375"/>
              <a:ext cx="686941" cy="837702"/>
            </a:xfrm>
            <a:prstGeom prst="line">
              <a:avLst/>
            </a:prstGeom>
            <a:noFill/>
            <a:ln w="19050" cap="flat" cmpd="sng" algn="ctr">
              <a:solidFill>
                <a:srgbClr val="A5A5A5">
                  <a:lumMod val="75000"/>
                </a:srgbClr>
              </a:solidFill>
              <a:prstDash val="solid"/>
              <a:miter lim="800000"/>
            </a:ln>
            <a:effectLst/>
          </p:spPr>
        </p:cxnSp>
        <p:cxnSp>
          <p:nvCxnSpPr>
            <p:cNvPr id="150" name="Straight Connector 149">
              <a:extLst>
                <a:ext uri="{FF2B5EF4-FFF2-40B4-BE49-F238E27FC236}">
                  <a16:creationId xmlns:a16="http://schemas.microsoft.com/office/drawing/2014/main" id="{DD809BF0-2ACE-C747-A413-7BB98AAE2157}"/>
                </a:ext>
              </a:extLst>
            </p:cNvPr>
            <p:cNvCxnSpPr>
              <a:cxnSpLocks/>
              <a:stCxn id="141" idx="6"/>
              <a:endCxn id="147" idx="1"/>
            </p:cNvCxnSpPr>
            <p:nvPr/>
          </p:nvCxnSpPr>
          <p:spPr>
            <a:xfrm>
              <a:off x="4815246" y="4840797"/>
              <a:ext cx="669003" cy="561606"/>
            </a:xfrm>
            <a:prstGeom prst="line">
              <a:avLst/>
            </a:prstGeom>
            <a:noFill/>
            <a:ln w="19050" cap="flat" cmpd="sng" algn="ctr">
              <a:solidFill>
                <a:srgbClr val="A5A5A5">
                  <a:lumMod val="75000"/>
                </a:srgbClr>
              </a:solidFill>
              <a:prstDash val="solid"/>
              <a:miter lim="800000"/>
            </a:ln>
            <a:effectLst/>
          </p:spPr>
        </p:cxnSp>
        <p:cxnSp>
          <p:nvCxnSpPr>
            <p:cNvPr id="151" name="Straight Connector 150">
              <a:extLst>
                <a:ext uri="{FF2B5EF4-FFF2-40B4-BE49-F238E27FC236}">
                  <a16:creationId xmlns:a16="http://schemas.microsoft.com/office/drawing/2014/main" id="{FDB6A2FE-7A28-B845-B0BE-AD0F446EF571}"/>
                </a:ext>
              </a:extLst>
            </p:cNvPr>
            <p:cNvCxnSpPr>
              <a:cxnSpLocks/>
              <a:stCxn id="146" idx="1"/>
              <a:endCxn id="142" idx="6"/>
            </p:cNvCxnSpPr>
            <p:nvPr/>
          </p:nvCxnSpPr>
          <p:spPr>
            <a:xfrm flipH="1">
              <a:off x="4815245" y="4392077"/>
              <a:ext cx="680879" cy="1063291"/>
            </a:xfrm>
            <a:prstGeom prst="line">
              <a:avLst/>
            </a:prstGeom>
            <a:noFill/>
            <a:ln w="19050" cap="flat" cmpd="sng" algn="ctr">
              <a:solidFill>
                <a:srgbClr val="A5A5A5">
                  <a:lumMod val="75000"/>
                </a:srgbClr>
              </a:solidFill>
              <a:prstDash val="solid"/>
              <a:miter lim="800000"/>
            </a:ln>
            <a:effectLst/>
          </p:spPr>
        </p:cxnSp>
        <p:cxnSp>
          <p:nvCxnSpPr>
            <p:cNvPr id="152" name="Straight Connector 151">
              <a:extLst>
                <a:ext uri="{FF2B5EF4-FFF2-40B4-BE49-F238E27FC236}">
                  <a16:creationId xmlns:a16="http://schemas.microsoft.com/office/drawing/2014/main" id="{FDF685EA-AB0D-F047-A376-778BBF930D1A}"/>
                </a:ext>
              </a:extLst>
            </p:cNvPr>
            <p:cNvCxnSpPr>
              <a:cxnSpLocks/>
              <a:stCxn id="147" idx="1"/>
              <a:endCxn id="144" idx="6"/>
            </p:cNvCxnSpPr>
            <p:nvPr/>
          </p:nvCxnSpPr>
          <p:spPr>
            <a:xfrm flipH="1">
              <a:off x="4815244" y="5402403"/>
              <a:ext cx="669005" cy="645969"/>
            </a:xfrm>
            <a:prstGeom prst="line">
              <a:avLst/>
            </a:prstGeom>
            <a:noFill/>
            <a:ln w="19050" cap="flat" cmpd="sng" algn="ctr">
              <a:solidFill>
                <a:srgbClr val="A5A5A5">
                  <a:lumMod val="75000"/>
                </a:srgbClr>
              </a:solidFill>
              <a:prstDash val="solid"/>
              <a:miter lim="800000"/>
            </a:ln>
            <a:effectLst/>
          </p:spPr>
        </p:cxnSp>
      </p:grpSp>
      <p:cxnSp>
        <p:nvCxnSpPr>
          <p:cNvPr id="153" name="Straight Arrow Connector 152">
            <a:extLst>
              <a:ext uri="{FF2B5EF4-FFF2-40B4-BE49-F238E27FC236}">
                <a16:creationId xmlns:a16="http://schemas.microsoft.com/office/drawing/2014/main" id="{790C5937-9CCF-B94B-8BBE-8EE052F08D2D}"/>
              </a:ext>
            </a:extLst>
          </p:cNvPr>
          <p:cNvCxnSpPr>
            <a:cxnSpLocks/>
          </p:cNvCxnSpPr>
          <p:nvPr/>
        </p:nvCxnSpPr>
        <p:spPr>
          <a:xfrm>
            <a:off x="3599402" y="3189245"/>
            <a:ext cx="2072020" cy="0"/>
          </a:xfrm>
          <a:prstGeom prst="straightConnector1">
            <a:avLst/>
          </a:prstGeom>
          <a:noFill/>
          <a:ln w="28575" cap="flat" cmpd="sng" algn="ctr">
            <a:solidFill>
              <a:srgbClr val="5B9BD5"/>
            </a:solidFill>
            <a:prstDash val="sysDash"/>
            <a:miter lim="800000"/>
            <a:headEnd type="none" w="med" len="med"/>
            <a:tailEnd type="triangle" w="med" len="med"/>
          </a:ln>
          <a:effectLst/>
        </p:spPr>
      </p:cxnSp>
      <p:cxnSp>
        <p:nvCxnSpPr>
          <p:cNvPr id="154" name="Straight Arrow Connector 153">
            <a:extLst>
              <a:ext uri="{FF2B5EF4-FFF2-40B4-BE49-F238E27FC236}">
                <a16:creationId xmlns:a16="http://schemas.microsoft.com/office/drawing/2014/main" id="{4524B723-4FB5-0344-AC85-EFD680AAAE4E}"/>
              </a:ext>
            </a:extLst>
          </p:cNvPr>
          <p:cNvCxnSpPr>
            <a:cxnSpLocks/>
          </p:cNvCxnSpPr>
          <p:nvPr/>
        </p:nvCxnSpPr>
        <p:spPr>
          <a:xfrm>
            <a:off x="3599402" y="3792082"/>
            <a:ext cx="2072020" cy="0"/>
          </a:xfrm>
          <a:prstGeom prst="straightConnector1">
            <a:avLst/>
          </a:prstGeom>
          <a:noFill/>
          <a:ln w="28575" cap="flat" cmpd="sng" algn="ctr">
            <a:solidFill>
              <a:srgbClr val="5B9BD5"/>
            </a:solidFill>
            <a:prstDash val="sysDash"/>
            <a:miter lim="800000"/>
            <a:headEnd type="none" w="med" len="med"/>
            <a:tailEnd type="triangle" w="med" len="med"/>
          </a:ln>
          <a:effectLst/>
        </p:spPr>
      </p:cxnSp>
      <p:cxnSp>
        <p:nvCxnSpPr>
          <p:cNvPr id="155" name="Straight Arrow Connector 154">
            <a:extLst>
              <a:ext uri="{FF2B5EF4-FFF2-40B4-BE49-F238E27FC236}">
                <a16:creationId xmlns:a16="http://schemas.microsoft.com/office/drawing/2014/main" id="{88E2EFB8-8D7B-1545-BC02-747DC683B099}"/>
              </a:ext>
            </a:extLst>
          </p:cNvPr>
          <p:cNvCxnSpPr>
            <a:cxnSpLocks/>
          </p:cNvCxnSpPr>
          <p:nvPr/>
        </p:nvCxnSpPr>
        <p:spPr>
          <a:xfrm>
            <a:off x="3599401" y="4906926"/>
            <a:ext cx="2072021" cy="0"/>
          </a:xfrm>
          <a:prstGeom prst="straightConnector1">
            <a:avLst/>
          </a:prstGeom>
          <a:noFill/>
          <a:ln w="28575" cap="flat" cmpd="sng" algn="ctr">
            <a:solidFill>
              <a:srgbClr val="5B9BD5"/>
            </a:solidFill>
            <a:prstDash val="sysDash"/>
            <a:miter lim="800000"/>
            <a:headEnd type="none" w="med" len="med"/>
            <a:tailEnd type="triangle" w="med" len="med"/>
          </a:ln>
          <a:effectLst/>
        </p:spPr>
      </p:cxnSp>
      <p:cxnSp>
        <p:nvCxnSpPr>
          <p:cNvPr id="156" name="Straight Arrow Connector 155">
            <a:extLst>
              <a:ext uri="{FF2B5EF4-FFF2-40B4-BE49-F238E27FC236}">
                <a16:creationId xmlns:a16="http://schemas.microsoft.com/office/drawing/2014/main" id="{B7B04444-5AA1-FE49-9311-8CEDF4E685C6}"/>
              </a:ext>
            </a:extLst>
          </p:cNvPr>
          <p:cNvCxnSpPr>
            <a:cxnSpLocks/>
          </p:cNvCxnSpPr>
          <p:nvPr/>
        </p:nvCxnSpPr>
        <p:spPr>
          <a:xfrm>
            <a:off x="3599400" y="5521497"/>
            <a:ext cx="2072022" cy="0"/>
          </a:xfrm>
          <a:prstGeom prst="straightConnector1">
            <a:avLst/>
          </a:prstGeom>
          <a:noFill/>
          <a:ln w="28575" cap="flat" cmpd="sng" algn="ctr">
            <a:solidFill>
              <a:srgbClr val="5B9BD5"/>
            </a:solidFill>
            <a:prstDash val="sysDash"/>
            <a:miter lim="800000"/>
            <a:headEnd type="none" w="med" len="med"/>
            <a:tailEnd type="triangle" w="med" len="med"/>
          </a:ln>
          <a:effectLst/>
        </p:spPr>
      </p:cxnSp>
      <p:sp>
        <p:nvSpPr>
          <p:cNvPr id="157" name="TextBox 156">
            <a:extLst>
              <a:ext uri="{FF2B5EF4-FFF2-40B4-BE49-F238E27FC236}">
                <a16:creationId xmlns:a16="http://schemas.microsoft.com/office/drawing/2014/main" id="{E0003898-31F0-0246-BB69-016576936BD6}"/>
              </a:ext>
            </a:extLst>
          </p:cNvPr>
          <p:cNvSpPr txBox="1"/>
          <p:nvPr/>
        </p:nvSpPr>
        <p:spPr>
          <a:xfrm>
            <a:off x="1263764" y="6488668"/>
            <a:ext cx="3254738" cy="369332"/>
          </a:xfrm>
          <a:prstGeom prst="rect">
            <a:avLst/>
          </a:prstGeom>
          <a:noFill/>
        </p:spPr>
        <p:txBody>
          <a:bodyPr wrap="none" rtlCol="0">
            <a:spAutoFit/>
          </a:bodyPr>
          <a:lstStyle/>
          <a:p>
            <a:pPr algn="ctr"/>
            <a:r>
              <a:rPr lang="en-US" b="1" i="1" dirty="0">
                <a:solidFill>
                  <a:schemeClr val="accent5">
                    <a:lumMod val="75000"/>
                  </a:schemeClr>
                </a:solidFill>
                <a:cs typeface="Calibri" panose="020F0502020204030204" pitchFamily="34" charset="0"/>
              </a:rPr>
              <a:t>Step 1: Obtain item embeddings</a:t>
            </a:r>
          </a:p>
        </p:txBody>
      </p:sp>
      <p:sp>
        <p:nvSpPr>
          <p:cNvPr id="158" name="TextBox 157">
            <a:extLst>
              <a:ext uri="{FF2B5EF4-FFF2-40B4-BE49-F238E27FC236}">
                <a16:creationId xmlns:a16="http://schemas.microsoft.com/office/drawing/2014/main" id="{C8CDC637-E0CC-0647-9467-D24F35B3C2D1}"/>
              </a:ext>
            </a:extLst>
          </p:cNvPr>
          <p:cNvSpPr txBox="1"/>
          <p:nvPr/>
        </p:nvSpPr>
        <p:spPr>
          <a:xfrm>
            <a:off x="3670363" y="4012338"/>
            <a:ext cx="1894622" cy="646331"/>
          </a:xfrm>
          <a:prstGeom prst="rect">
            <a:avLst/>
          </a:prstGeom>
          <a:noFill/>
        </p:spPr>
        <p:txBody>
          <a:bodyPr wrap="none" rtlCol="0">
            <a:spAutoFit/>
          </a:bodyPr>
          <a:lstStyle/>
          <a:p>
            <a:pPr algn="ctr"/>
            <a:r>
              <a:rPr lang="en-US" b="1" i="1" dirty="0">
                <a:solidFill>
                  <a:schemeClr val="accent5">
                    <a:lumMod val="75000"/>
                  </a:schemeClr>
                </a:solidFill>
                <a:cs typeface="Calibri" panose="020F0502020204030204" pitchFamily="34" charset="0"/>
              </a:rPr>
              <a:t>Step 2: Transfer</a:t>
            </a:r>
          </a:p>
          <a:p>
            <a:pPr algn="ctr"/>
            <a:r>
              <a:rPr lang="en-US" b="1" i="1" dirty="0">
                <a:solidFill>
                  <a:schemeClr val="accent5">
                    <a:lumMod val="75000"/>
                  </a:schemeClr>
                </a:solidFill>
                <a:cs typeface="Calibri" panose="020F0502020204030204" pitchFamily="34" charset="0"/>
              </a:rPr>
              <a:t> item embeddings</a:t>
            </a:r>
          </a:p>
        </p:txBody>
      </p:sp>
      <p:sp>
        <p:nvSpPr>
          <p:cNvPr id="159" name="TextBox 158">
            <a:extLst>
              <a:ext uri="{FF2B5EF4-FFF2-40B4-BE49-F238E27FC236}">
                <a16:creationId xmlns:a16="http://schemas.microsoft.com/office/drawing/2014/main" id="{E8740172-801D-C14F-A4FE-0E66B99D22EB}"/>
              </a:ext>
            </a:extLst>
          </p:cNvPr>
          <p:cNvSpPr txBox="1"/>
          <p:nvPr/>
        </p:nvSpPr>
        <p:spPr>
          <a:xfrm>
            <a:off x="4898811" y="6484791"/>
            <a:ext cx="3256725" cy="369332"/>
          </a:xfrm>
          <a:prstGeom prst="rect">
            <a:avLst/>
          </a:prstGeom>
          <a:noFill/>
        </p:spPr>
        <p:txBody>
          <a:bodyPr wrap="none" rtlCol="0">
            <a:spAutoFit/>
          </a:bodyPr>
          <a:lstStyle/>
          <a:p>
            <a:r>
              <a:rPr lang="en-US" b="1" i="1" dirty="0">
                <a:solidFill>
                  <a:schemeClr val="accent5">
                    <a:lumMod val="75000"/>
                  </a:schemeClr>
                </a:solidFill>
                <a:cs typeface="Calibri" panose="020F0502020204030204" pitchFamily="34" charset="0"/>
              </a:rPr>
              <a:t>Step 3: Exploit item embeddings</a:t>
            </a:r>
          </a:p>
        </p:txBody>
      </p:sp>
      <p:sp>
        <p:nvSpPr>
          <p:cNvPr id="73" name="Rectangle 72">
            <a:extLst>
              <a:ext uri="{FF2B5EF4-FFF2-40B4-BE49-F238E27FC236}">
                <a16:creationId xmlns:a16="http://schemas.microsoft.com/office/drawing/2014/main" id="{3DB6A5AE-22C2-034F-B446-A427CCEF097A}"/>
              </a:ext>
            </a:extLst>
          </p:cNvPr>
          <p:cNvSpPr/>
          <p:nvPr/>
        </p:nvSpPr>
        <p:spPr>
          <a:xfrm>
            <a:off x="-1254927" y="1236559"/>
            <a:ext cx="11546857" cy="1077218"/>
          </a:xfrm>
          <a:prstGeom prst="rect">
            <a:avLst/>
          </a:prstGeom>
          <a:solidFill>
            <a:schemeClr val="bg1">
              <a:alpha val="85000"/>
            </a:schemeClr>
          </a:solidFill>
        </p:spPr>
        <p:txBody>
          <a:bodyPr wrap="square" rtlCol="0">
            <a:spAutoFit/>
          </a:bodyPr>
          <a:lstStyle/>
          <a:p>
            <a:pPr lvl="1" algn="ctr"/>
            <a:r>
              <a:rPr lang="en-US" altLang="zh-CN" sz="3200" dirty="0">
                <a:solidFill>
                  <a:srgbClr val="FF0000"/>
                </a:solidFill>
              </a:rPr>
              <a:t>Challenge 3: Auxiliary domain’s influence is unknown</a:t>
            </a:r>
          </a:p>
          <a:p>
            <a:pPr lvl="1" algn="ctr"/>
            <a:r>
              <a:rPr lang="en-US" altLang="zh-CN" sz="3200" dirty="0">
                <a:solidFill>
                  <a:srgbClr val="FF0000"/>
                </a:solidFill>
              </a:rPr>
              <a:t>(A balance of transferred and local knowledge)</a:t>
            </a:r>
          </a:p>
        </p:txBody>
      </p:sp>
      <p:sp>
        <p:nvSpPr>
          <p:cNvPr id="83" name="Rectangle 82">
            <a:extLst>
              <a:ext uri="{FF2B5EF4-FFF2-40B4-BE49-F238E27FC236}">
                <a16:creationId xmlns:a16="http://schemas.microsoft.com/office/drawing/2014/main" id="{914878F8-12DD-EA44-88DB-11AFA8522B5C}"/>
              </a:ext>
            </a:extLst>
          </p:cNvPr>
          <p:cNvSpPr/>
          <p:nvPr/>
        </p:nvSpPr>
        <p:spPr>
          <a:xfrm>
            <a:off x="3688633" y="3963309"/>
            <a:ext cx="1905072" cy="76891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a:extLst>
              <a:ext uri="{FF2B5EF4-FFF2-40B4-BE49-F238E27FC236}">
                <a16:creationId xmlns:a16="http://schemas.microsoft.com/office/drawing/2014/main" id="{75DA7887-8649-0240-9A2F-4877348B9E5A}"/>
              </a:ext>
            </a:extLst>
          </p:cNvPr>
          <p:cNvSpPr/>
          <p:nvPr/>
        </p:nvSpPr>
        <p:spPr>
          <a:xfrm>
            <a:off x="5897442" y="2369990"/>
            <a:ext cx="1055933" cy="383928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894784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5361</TotalTime>
  <Words>2371</Words>
  <Application>Microsoft Macintosh PowerPoint</Application>
  <PresentationFormat>全屏显示(4:3)</PresentationFormat>
  <Paragraphs>471</Paragraphs>
  <Slides>28</Slides>
  <Notes>28</Notes>
  <HiddenSlides>0</HiddenSlides>
  <MMClips>0</MMClips>
  <ScaleCrop>false</ScaleCrop>
  <HeadingPairs>
    <vt:vector size="6" baseType="variant">
      <vt:variant>
        <vt:lpstr>已用的字体</vt:lpstr>
      </vt:variant>
      <vt:variant>
        <vt:i4>7</vt:i4>
      </vt:variant>
      <vt:variant>
        <vt:lpstr>主题</vt:lpstr>
      </vt:variant>
      <vt:variant>
        <vt:i4>2</vt:i4>
      </vt:variant>
      <vt:variant>
        <vt:lpstr>幻灯片标题</vt:lpstr>
      </vt:variant>
      <vt:variant>
        <vt:i4>28</vt:i4>
      </vt:variant>
    </vt:vector>
  </HeadingPairs>
  <TitlesOfParts>
    <vt:vector size="37" baseType="lpstr">
      <vt:lpstr>等线</vt:lpstr>
      <vt:lpstr>等线 Light</vt:lpstr>
      <vt:lpstr>华文楷体</vt:lpstr>
      <vt:lpstr>宋体</vt:lpstr>
      <vt:lpstr>Arial</vt:lpstr>
      <vt:lpstr>Calibri</vt:lpstr>
      <vt:lpstr>Calibri Light</vt:lpstr>
      <vt:lpstr>Office Theme</vt:lpstr>
      <vt:lpstr>Office 主题​​</vt:lpstr>
      <vt:lpstr>Cross-domain Recommendation  Without Sharing User-relevant Data</vt:lpstr>
      <vt:lpstr>Background</vt:lpstr>
      <vt:lpstr>Background</vt:lpstr>
      <vt:lpstr>Background</vt:lpstr>
      <vt:lpstr>System Framework</vt:lpstr>
      <vt:lpstr>System Framework</vt:lpstr>
      <vt:lpstr>System Framework</vt:lpstr>
      <vt:lpstr>System Framework</vt:lpstr>
      <vt:lpstr>System Framework</vt:lpstr>
      <vt:lpstr>Methodology: Our NATR Model</vt:lpstr>
      <vt:lpstr>Methodology: Our NATR Model</vt:lpstr>
      <vt:lpstr>Methodology: Our NATR Model</vt:lpstr>
      <vt:lpstr>Methodology: Our NATR Model</vt:lpstr>
      <vt:lpstr>Methodology: Our NATR Model</vt:lpstr>
      <vt:lpstr>Methodology: Our NATR Model</vt:lpstr>
      <vt:lpstr>Methodology: Our NATR Model</vt:lpstr>
      <vt:lpstr>Experiments</vt:lpstr>
      <vt:lpstr>Experiments</vt:lpstr>
      <vt:lpstr>Experiments</vt:lpstr>
      <vt:lpstr>Experiments</vt:lpstr>
      <vt:lpstr>Experiments</vt:lpstr>
      <vt:lpstr>Experiments</vt:lpstr>
      <vt:lpstr>Experiments</vt:lpstr>
      <vt:lpstr>Experiments</vt:lpstr>
      <vt:lpstr>Experiments</vt:lpstr>
      <vt:lpstr>Experiments</vt:lpstr>
      <vt:lpstr>Conclusion</vt:lpstr>
      <vt:lpstr>PowerPoint 演示文稿</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Item Recommendation with Targeted Audience</dc:title>
  <dc:creator>Chen Gao</dc:creator>
  <cp:lastModifiedBy>Microsoft Office User</cp:lastModifiedBy>
  <cp:revision>354</cp:revision>
  <cp:lastPrinted>2019-05-14T07:34:35Z</cp:lastPrinted>
  <dcterms:created xsi:type="dcterms:W3CDTF">2019-01-01T07:33:18Z</dcterms:created>
  <dcterms:modified xsi:type="dcterms:W3CDTF">2019-10-24T08:49:40Z</dcterms:modified>
</cp:coreProperties>
</file>